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9" r:id="rId4"/>
  </p:sldMasterIdLst>
  <p:notesMasterIdLst>
    <p:notesMasterId r:id="rId22"/>
  </p:notesMasterIdLst>
  <p:handoutMasterIdLst>
    <p:handoutMasterId r:id="rId23"/>
  </p:handoutMasterIdLst>
  <p:sldIdLst>
    <p:sldId id="256" r:id="rId5"/>
    <p:sldId id="262" r:id="rId6"/>
    <p:sldId id="264" r:id="rId7"/>
    <p:sldId id="263" r:id="rId8"/>
    <p:sldId id="265" r:id="rId9"/>
    <p:sldId id="266" r:id="rId10"/>
    <p:sldId id="267" r:id="rId11"/>
    <p:sldId id="268" r:id="rId12"/>
    <p:sldId id="269" r:id="rId13"/>
    <p:sldId id="270" r:id="rId14"/>
    <p:sldId id="277" r:id="rId15"/>
    <p:sldId id="271" r:id="rId16"/>
    <p:sldId id="274" r:id="rId17"/>
    <p:sldId id="272" r:id="rId18"/>
    <p:sldId id="275" r:id="rId19"/>
    <p:sldId id="276" r:id="rId20"/>
    <p:sldId id="273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8" d="100"/>
          <a:sy n="68" d="100"/>
        </p:scale>
        <p:origin x="3288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4" Type="http://schemas.openxmlformats.org/officeDocument/2006/relationships/image" Target="../media/image10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4" Type="http://schemas.openxmlformats.org/officeDocument/2006/relationships/image" Target="../media/image1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866B6E2-F553-41F0-AFFF-C82EC30B7B69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1CBCAA8-60F4-445A-B789-5E193001253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Data: This includes data on the customer, types of services  as well as the reason for churned customers</a:t>
          </a:r>
        </a:p>
      </dgm:t>
    </dgm:pt>
    <dgm:pt modelId="{52866536-562D-4BA9-B3B2-757C087E3CDA}" type="parTrans" cxnId="{DB314AFE-1649-4438-B4FC-EB7A8C34B8B8}">
      <dgm:prSet/>
      <dgm:spPr/>
      <dgm:t>
        <a:bodyPr/>
        <a:lstStyle/>
        <a:p>
          <a:endParaRPr lang="en-US"/>
        </a:p>
      </dgm:t>
    </dgm:pt>
    <dgm:pt modelId="{62B3AE1A-0C81-45FE-9A89-ABD36C2D08B8}" type="sibTrans" cxnId="{DB314AFE-1649-4438-B4FC-EB7A8C34B8B8}">
      <dgm:prSet/>
      <dgm:spPr/>
      <dgm:t>
        <a:bodyPr/>
        <a:lstStyle/>
        <a:p>
          <a:endParaRPr lang="en-US"/>
        </a:p>
      </dgm:t>
    </dgm:pt>
    <dgm:pt modelId="{A6EA6B55-7AD2-4168-B542-8ED9D4A31AE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CSV File – </a:t>
          </a:r>
          <a:r>
            <a:rPr lang="en-US" dirty="0" err="1"/>
            <a:t>customer_churn</a:t>
          </a:r>
          <a:r>
            <a:rPr lang="en-US" dirty="0"/>
            <a:t>: This file contains detailed rider data necessary for the analysis.</a:t>
          </a:r>
        </a:p>
      </dgm:t>
    </dgm:pt>
    <dgm:pt modelId="{33D49C40-C5A2-4CE2-941C-7628F7FBC423}" type="parTrans" cxnId="{8812FDCF-4E43-47F9-8766-BB9CB9E65C3F}">
      <dgm:prSet/>
      <dgm:spPr/>
      <dgm:t>
        <a:bodyPr/>
        <a:lstStyle/>
        <a:p>
          <a:endParaRPr lang="en-US"/>
        </a:p>
      </dgm:t>
    </dgm:pt>
    <dgm:pt modelId="{48A19F71-357F-4B06-A487-8DC3D485725F}" type="sibTrans" cxnId="{8812FDCF-4E43-47F9-8766-BB9CB9E65C3F}">
      <dgm:prSet/>
      <dgm:spPr/>
      <dgm:t>
        <a:bodyPr/>
        <a:lstStyle/>
        <a:p>
          <a:endParaRPr lang="en-US"/>
        </a:p>
      </dgm:t>
    </dgm:pt>
    <dgm:pt modelId="{9F847B3A-DC0C-4991-BE7B-8D6715B38A2D}" type="pres">
      <dgm:prSet presAssocID="{1866B6E2-F553-41F0-AFFF-C82EC30B7B69}" presName="root" presStyleCnt="0">
        <dgm:presLayoutVars>
          <dgm:dir/>
          <dgm:resizeHandles val="exact"/>
        </dgm:presLayoutVars>
      </dgm:prSet>
      <dgm:spPr/>
    </dgm:pt>
    <dgm:pt modelId="{0142720B-B33E-4C78-BD67-C56474A88A62}" type="pres">
      <dgm:prSet presAssocID="{F1CBCAA8-60F4-445A-B789-5E1930012532}" presName="compNode" presStyleCnt="0"/>
      <dgm:spPr/>
    </dgm:pt>
    <dgm:pt modelId="{C608CE45-3426-4F07-BD8C-03A2C4563F96}" type="pres">
      <dgm:prSet presAssocID="{F1CBCAA8-60F4-445A-B789-5E1930012532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77A3A6BE-E6A7-482C-B663-FB1911EED1AB}" type="pres">
      <dgm:prSet presAssocID="{F1CBCAA8-60F4-445A-B789-5E1930012532}" presName="spaceRect" presStyleCnt="0"/>
      <dgm:spPr/>
    </dgm:pt>
    <dgm:pt modelId="{057EA776-EFAE-4954-86A9-2C848327BF50}" type="pres">
      <dgm:prSet presAssocID="{F1CBCAA8-60F4-445A-B789-5E1930012532}" presName="textRect" presStyleLbl="revTx" presStyleIdx="0" presStyleCnt="2">
        <dgm:presLayoutVars>
          <dgm:chMax val="1"/>
          <dgm:chPref val="1"/>
        </dgm:presLayoutVars>
      </dgm:prSet>
      <dgm:spPr/>
    </dgm:pt>
    <dgm:pt modelId="{6B886B2E-C98A-4731-B2F3-A9843C1EC6B4}" type="pres">
      <dgm:prSet presAssocID="{62B3AE1A-0C81-45FE-9A89-ABD36C2D08B8}" presName="sibTrans" presStyleCnt="0"/>
      <dgm:spPr/>
    </dgm:pt>
    <dgm:pt modelId="{581CCABC-0BD8-4E08-8727-58054DDFAC13}" type="pres">
      <dgm:prSet presAssocID="{A6EA6B55-7AD2-4168-B542-8ED9D4A31AEA}" presName="compNode" presStyleCnt="0"/>
      <dgm:spPr/>
    </dgm:pt>
    <dgm:pt modelId="{0FF04A66-BF70-4C45-B014-26D71C315513}" type="pres">
      <dgm:prSet presAssocID="{A6EA6B55-7AD2-4168-B542-8ED9D4A31AEA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Open Folder"/>
        </a:ext>
      </dgm:extLst>
    </dgm:pt>
    <dgm:pt modelId="{9568D979-7D37-47EF-BE95-F42F1D270C38}" type="pres">
      <dgm:prSet presAssocID="{A6EA6B55-7AD2-4168-B542-8ED9D4A31AEA}" presName="spaceRect" presStyleCnt="0"/>
      <dgm:spPr/>
    </dgm:pt>
    <dgm:pt modelId="{ED69AB0F-9D88-4C6F-B7A9-2A8B37EA6DB9}" type="pres">
      <dgm:prSet presAssocID="{A6EA6B55-7AD2-4168-B542-8ED9D4A31AEA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DC6BC440-1634-4E3E-B714-BADFC9B09A64}" type="presOf" srcId="{A6EA6B55-7AD2-4168-B542-8ED9D4A31AEA}" destId="{ED69AB0F-9D88-4C6F-B7A9-2A8B37EA6DB9}" srcOrd="0" destOrd="0" presId="urn:microsoft.com/office/officeart/2018/2/layout/IconLabelList"/>
    <dgm:cxn modelId="{0858DA8E-7029-472E-9F91-1F44F586E1D5}" type="presOf" srcId="{F1CBCAA8-60F4-445A-B789-5E1930012532}" destId="{057EA776-EFAE-4954-86A9-2C848327BF50}" srcOrd="0" destOrd="0" presId="urn:microsoft.com/office/officeart/2018/2/layout/IconLabelList"/>
    <dgm:cxn modelId="{8812FDCF-4E43-47F9-8766-BB9CB9E65C3F}" srcId="{1866B6E2-F553-41F0-AFFF-C82EC30B7B69}" destId="{A6EA6B55-7AD2-4168-B542-8ED9D4A31AEA}" srcOrd="1" destOrd="0" parTransId="{33D49C40-C5A2-4CE2-941C-7628F7FBC423}" sibTransId="{48A19F71-357F-4B06-A487-8DC3D485725F}"/>
    <dgm:cxn modelId="{43FCBDD6-648C-47C4-A76E-09666F8A7F84}" type="presOf" srcId="{1866B6E2-F553-41F0-AFFF-C82EC30B7B69}" destId="{9F847B3A-DC0C-4991-BE7B-8D6715B38A2D}" srcOrd="0" destOrd="0" presId="urn:microsoft.com/office/officeart/2018/2/layout/IconLabelList"/>
    <dgm:cxn modelId="{DB314AFE-1649-4438-B4FC-EB7A8C34B8B8}" srcId="{1866B6E2-F553-41F0-AFFF-C82EC30B7B69}" destId="{F1CBCAA8-60F4-445A-B789-5E1930012532}" srcOrd="0" destOrd="0" parTransId="{52866536-562D-4BA9-B3B2-757C087E3CDA}" sibTransId="{62B3AE1A-0C81-45FE-9A89-ABD36C2D08B8}"/>
    <dgm:cxn modelId="{42D99952-EBCD-4E30-83EE-0A9357A4D999}" type="presParOf" srcId="{9F847B3A-DC0C-4991-BE7B-8D6715B38A2D}" destId="{0142720B-B33E-4C78-BD67-C56474A88A62}" srcOrd="0" destOrd="0" presId="urn:microsoft.com/office/officeart/2018/2/layout/IconLabelList"/>
    <dgm:cxn modelId="{075D3B96-5033-4AB7-9436-74FF54E28F6A}" type="presParOf" srcId="{0142720B-B33E-4C78-BD67-C56474A88A62}" destId="{C608CE45-3426-4F07-BD8C-03A2C4563F96}" srcOrd="0" destOrd="0" presId="urn:microsoft.com/office/officeart/2018/2/layout/IconLabelList"/>
    <dgm:cxn modelId="{3FDFF18B-73FD-4DC6-AF8F-E4269DB843EB}" type="presParOf" srcId="{0142720B-B33E-4C78-BD67-C56474A88A62}" destId="{77A3A6BE-E6A7-482C-B663-FB1911EED1AB}" srcOrd="1" destOrd="0" presId="urn:microsoft.com/office/officeart/2018/2/layout/IconLabelList"/>
    <dgm:cxn modelId="{D119F286-5E72-4944-B704-7B9870BB63AB}" type="presParOf" srcId="{0142720B-B33E-4C78-BD67-C56474A88A62}" destId="{057EA776-EFAE-4954-86A9-2C848327BF50}" srcOrd="2" destOrd="0" presId="urn:microsoft.com/office/officeart/2018/2/layout/IconLabelList"/>
    <dgm:cxn modelId="{45BBD1D7-FE3C-4A5B-8354-221E64ABE495}" type="presParOf" srcId="{9F847B3A-DC0C-4991-BE7B-8D6715B38A2D}" destId="{6B886B2E-C98A-4731-B2F3-A9843C1EC6B4}" srcOrd="1" destOrd="0" presId="urn:microsoft.com/office/officeart/2018/2/layout/IconLabelList"/>
    <dgm:cxn modelId="{574C349F-B87A-4B75-84C1-C2F66AB05918}" type="presParOf" srcId="{9F847B3A-DC0C-4991-BE7B-8D6715B38A2D}" destId="{581CCABC-0BD8-4E08-8727-58054DDFAC13}" srcOrd="2" destOrd="0" presId="urn:microsoft.com/office/officeart/2018/2/layout/IconLabelList"/>
    <dgm:cxn modelId="{BFF4E3CD-C9D9-45EC-83DC-D41D3D412F3C}" type="presParOf" srcId="{581CCABC-0BD8-4E08-8727-58054DDFAC13}" destId="{0FF04A66-BF70-4C45-B014-26D71C315513}" srcOrd="0" destOrd="0" presId="urn:microsoft.com/office/officeart/2018/2/layout/IconLabelList"/>
    <dgm:cxn modelId="{59CB7C79-0FCC-492D-AE35-FBB800D80966}" type="presParOf" srcId="{581CCABC-0BD8-4E08-8727-58054DDFAC13}" destId="{9568D979-7D37-47EF-BE95-F42F1D270C38}" srcOrd="1" destOrd="0" presId="urn:microsoft.com/office/officeart/2018/2/layout/IconLabelList"/>
    <dgm:cxn modelId="{4955A3C3-38B0-4C62-A719-6A34EF40D7A7}" type="presParOf" srcId="{581CCABC-0BD8-4E08-8727-58054DDFAC13}" destId="{ED69AB0F-9D88-4C6F-B7A9-2A8B37EA6DB9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F4636A3-9BBC-4B04-8D0A-7F83E25BA7C6}" type="doc">
      <dgm:prSet loTypeId="urn:microsoft.com/office/officeart/2005/8/layout/vList2" loCatId="list" qsTypeId="urn:microsoft.com/office/officeart/2005/8/quickstyle/simple4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1A8566E7-B765-4D96-B152-8F6432EDCDCE}">
      <dgm:prSet/>
      <dgm:spPr/>
      <dgm:t>
        <a:bodyPr/>
        <a:lstStyle/>
        <a:p>
          <a:r>
            <a:rPr lang="en-US" b="1"/>
            <a:t>Internet Service:</a:t>
          </a:r>
          <a:endParaRPr lang="en-US"/>
        </a:p>
      </dgm:t>
    </dgm:pt>
    <dgm:pt modelId="{B02520E6-9A47-4B71-9DD9-E8F6305C6E4E}" type="parTrans" cxnId="{5C7264C8-E28A-4584-B5EF-51968E06D5E5}">
      <dgm:prSet/>
      <dgm:spPr/>
      <dgm:t>
        <a:bodyPr/>
        <a:lstStyle/>
        <a:p>
          <a:endParaRPr lang="en-US"/>
        </a:p>
      </dgm:t>
    </dgm:pt>
    <dgm:pt modelId="{51CECE73-62CE-41A1-844C-AAF5BC08C577}" type="sibTrans" cxnId="{5C7264C8-E28A-4584-B5EF-51968E06D5E5}">
      <dgm:prSet/>
      <dgm:spPr/>
      <dgm:t>
        <a:bodyPr/>
        <a:lstStyle/>
        <a:p>
          <a:endParaRPr lang="en-US"/>
        </a:p>
      </dgm:t>
    </dgm:pt>
    <dgm:pt modelId="{0D985B08-C284-46F2-A131-414E55308E3C}">
      <dgm:prSet/>
      <dgm:spPr/>
      <dgm:t>
        <a:bodyPr/>
        <a:lstStyle/>
        <a:p>
          <a:r>
            <a:rPr lang="en-US" b="1"/>
            <a:t>Yes:</a:t>
          </a:r>
          <a:r>
            <a:rPr lang="en-US"/>
            <a:t> 5.5K customers</a:t>
          </a:r>
        </a:p>
      </dgm:t>
    </dgm:pt>
    <dgm:pt modelId="{BCAA874E-196E-40A5-9F79-A562F05B73D5}" type="parTrans" cxnId="{ED3B0B55-3920-4B47-A5DC-84347FA8FDEC}">
      <dgm:prSet/>
      <dgm:spPr/>
      <dgm:t>
        <a:bodyPr/>
        <a:lstStyle/>
        <a:p>
          <a:endParaRPr lang="en-US"/>
        </a:p>
      </dgm:t>
    </dgm:pt>
    <dgm:pt modelId="{CCBFC49F-506D-4F40-8E44-6C318EAB5939}" type="sibTrans" cxnId="{ED3B0B55-3920-4B47-A5DC-84347FA8FDEC}">
      <dgm:prSet/>
      <dgm:spPr/>
      <dgm:t>
        <a:bodyPr/>
        <a:lstStyle/>
        <a:p>
          <a:endParaRPr lang="en-US"/>
        </a:p>
      </dgm:t>
    </dgm:pt>
    <dgm:pt modelId="{D3EE5133-7538-4819-A8A5-85D5B98DC5C4}">
      <dgm:prSet/>
      <dgm:spPr/>
      <dgm:t>
        <a:bodyPr/>
        <a:lstStyle/>
        <a:p>
          <a:r>
            <a:rPr lang="en-US" b="1"/>
            <a:t>No:</a:t>
          </a:r>
          <a:r>
            <a:rPr lang="en-US"/>
            <a:t> 1.5K customers</a:t>
          </a:r>
        </a:p>
      </dgm:t>
    </dgm:pt>
    <dgm:pt modelId="{BEABFC87-9E96-471F-BDE9-335E874B7B2A}" type="parTrans" cxnId="{F8173545-EF5A-4406-8DFF-DCC4317E8571}">
      <dgm:prSet/>
      <dgm:spPr/>
      <dgm:t>
        <a:bodyPr/>
        <a:lstStyle/>
        <a:p>
          <a:endParaRPr lang="en-US"/>
        </a:p>
      </dgm:t>
    </dgm:pt>
    <dgm:pt modelId="{C7DB3728-BB25-4F54-8B1C-ADF2CC771580}" type="sibTrans" cxnId="{F8173545-EF5A-4406-8DFF-DCC4317E8571}">
      <dgm:prSet/>
      <dgm:spPr/>
      <dgm:t>
        <a:bodyPr/>
        <a:lstStyle/>
        <a:p>
          <a:endParaRPr lang="en-US"/>
        </a:p>
      </dgm:t>
    </dgm:pt>
    <dgm:pt modelId="{AB5FB1BF-83EC-4BA0-9420-B68197AAC0F4}">
      <dgm:prSet/>
      <dgm:spPr/>
      <dgm:t>
        <a:bodyPr/>
        <a:lstStyle/>
        <a:p>
          <a:r>
            <a:rPr lang="en-US"/>
            <a:t>Analysis:</a:t>
          </a:r>
        </a:p>
      </dgm:t>
    </dgm:pt>
    <dgm:pt modelId="{9C2C88E0-F198-4C8B-985F-19CA8D456DB8}" type="parTrans" cxnId="{A9A14F2B-99F5-4A0B-8246-84E6E42327E4}">
      <dgm:prSet/>
      <dgm:spPr/>
      <dgm:t>
        <a:bodyPr/>
        <a:lstStyle/>
        <a:p>
          <a:endParaRPr lang="en-US"/>
        </a:p>
      </dgm:t>
    </dgm:pt>
    <dgm:pt modelId="{8BC3D4E7-0F37-4AC6-BB3B-92372B965966}" type="sibTrans" cxnId="{A9A14F2B-99F5-4A0B-8246-84E6E42327E4}">
      <dgm:prSet/>
      <dgm:spPr/>
      <dgm:t>
        <a:bodyPr/>
        <a:lstStyle/>
        <a:p>
          <a:endParaRPr lang="en-US"/>
        </a:p>
      </dgm:t>
    </dgm:pt>
    <dgm:pt modelId="{65510B42-B053-4595-AC30-C392249A1747}">
      <dgm:prSet/>
      <dgm:spPr/>
      <dgm:t>
        <a:bodyPr/>
        <a:lstStyle/>
        <a:p>
          <a:r>
            <a:rPr lang="en-US" dirty="0"/>
            <a:t>The majority of customers have internet service. A detailed churn rate comparison between those who have and those who don't could reveal the impact on churn.</a:t>
          </a:r>
        </a:p>
      </dgm:t>
    </dgm:pt>
    <dgm:pt modelId="{B0BAC2D2-F219-46E0-AA55-D14377BB536A}" type="parTrans" cxnId="{A50DEE78-467B-4F86-B6E7-3C3E3D0D1410}">
      <dgm:prSet/>
      <dgm:spPr/>
      <dgm:t>
        <a:bodyPr/>
        <a:lstStyle/>
        <a:p>
          <a:endParaRPr lang="en-US"/>
        </a:p>
      </dgm:t>
    </dgm:pt>
    <dgm:pt modelId="{9DE62713-5D3E-45DF-A6E6-CDE2CDDBF7F7}" type="sibTrans" cxnId="{A50DEE78-467B-4F86-B6E7-3C3E3D0D1410}">
      <dgm:prSet/>
      <dgm:spPr/>
      <dgm:t>
        <a:bodyPr/>
        <a:lstStyle/>
        <a:p>
          <a:endParaRPr lang="en-US"/>
        </a:p>
      </dgm:t>
    </dgm:pt>
    <dgm:pt modelId="{06B084C9-825C-42C8-B075-5914B3574979}">
      <dgm:prSet/>
      <dgm:spPr/>
      <dgm:t>
        <a:bodyPr/>
        <a:lstStyle/>
        <a:p>
          <a:r>
            <a:rPr lang="en-US" b="1"/>
            <a:t>Online Security:</a:t>
          </a:r>
          <a:endParaRPr lang="en-US"/>
        </a:p>
      </dgm:t>
    </dgm:pt>
    <dgm:pt modelId="{5A04CEC7-C4CA-4BD1-8AA1-A573B2F6EC0A}" type="parTrans" cxnId="{25CE265D-CC99-4BFF-A18C-E6670426CFAC}">
      <dgm:prSet/>
      <dgm:spPr/>
      <dgm:t>
        <a:bodyPr/>
        <a:lstStyle/>
        <a:p>
          <a:endParaRPr lang="en-US"/>
        </a:p>
      </dgm:t>
    </dgm:pt>
    <dgm:pt modelId="{5B417869-9EB6-4118-81B8-8C73A913623E}" type="sibTrans" cxnId="{25CE265D-CC99-4BFF-A18C-E6670426CFAC}">
      <dgm:prSet/>
      <dgm:spPr/>
      <dgm:t>
        <a:bodyPr/>
        <a:lstStyle/>
        <a:p>
          <a:endParaRPr lang="en-US"/>
        </a:p>
      </dgm:t>
    </dgm:pt>
    <dgm:pt modelId="{42021990-C663-4EF6-AFF2-41D58A3B9265}">
      <dgm:prSet/>
      <dgm:spPr/>
      <dgm:t>
        <a:bodyPr/>
        <a:lstStyle/>
        <a:p>
          <a:r>
            <a:rPr lang="en-US" b="1"/>
            <a:t>No:</a:t>
          </a:r>
          <a:r>
            <a:rPr lang="en-US"/>
            <a:t> 3.5K customers</a:t>
          </a:r>
        </a:p>
      </dgm:t>
    </dgm:pt>
    <dgm:pt modelId="{5C6FE4F2-3077-4A01-88D9-A1A7749801C6}" type="parTrans" cxnId="{5803B1B9-8127-4B2D-8A28-D9BB48BEF5D2}">
      <dgm:prSet/>
      <dgm:spPr/>
      <dgm:t>
        <a:bodyPr/>
        <a:lstStyle/>
        <a:p>
          <a:endParaRPr lang="en-US"/>
        </a:p>
      </dgm:t>
    </dgm:pt>
    <dgm:pt modelId="{2B44E812-B75E-4F36-A022-C0CFB01CF3FE}" type="sibTrans" cxnId="{5803B1B9-8127-4B2D-8A28-D9BB48BEF5D2}">
      <dgm:prSet/>
      <dgm:spPr/>
      <dgm:t>
        <a:bodyPr/>
        <a:lstStyle/>
        <a:p>
          <a:endParaRPr lang="en-US"/>
        </a:p>
      </dgm:t>
    </dgm:pt>
    <dgm:pt modelId="{3A0A77A3-0915-474C-97A5-752F343409FE}">
      <dgm:prSet/>
      <dgm:spPr/>
      <dgm:t>
        <a:bodyPr/>
        <a:lstStyle/>
        <a:p>
          <a:r>
            <a:rPr lang="en-US" b="1"/>
            <a:t>Yes:</a:t>
          </a:r>
          <a:r>
            <a:rPr lang="en-US"/>
            <a:t> 2K customers</a:t>
          </a:r>
        </a:p>
      </dgm:t>
    </dgm:pt>
    <dgm:pt modelId="{BFAD8E6F-EED5-447C-81C4-D37A8B599589}" type="parTrans" cxnId="{6C8DFB21-6C19-45E5-AFD8-FFAB5D75D7A8}">
      <dgm:prSet/>
      <dgm:spPr/>
      <dgm:t>
        <a:bodyPr/>
        <a:lstStyle/>
        <a:p>
          <a:endParaRPr lang="en-US"/>
        </a:p>
      </dgm:t>
    </dgm:pt>
    <dgm:pt modelId="{9C2D006D-1943-4028-B454-373736311F73}" type="sibTrans" cxnId="{6C8DFB21-6C19-45E5-AFD8-FFAB5D75D7A8}">
      <dgm:prSet/>
      <dgm:spPr/>
      <dgm:t>
        <a:bodyPr/>
        <a:lstStyle/>
        <a:p>
          <a:endParaRPr lang="en-US"/>
        </a:p>
      </dgm:t>
    </dgm:pt>
    <dgm:pt modelId="{6C87C683-7D24-4888-94DE-0C8E6BE566B8}">
      <dgm:prSet/>
      <dgm:spPr/>
      <dgm:t>
        <a:bodyPr/>
        <a:lstStyle/>
        <a:p>
          <a:r>
            <a:rPr lang="en-US"/>
            <a:t>Analysis:</a:t>
          </a:r>
        </a:p>
      </dgm:t>
    </dgm:pt>
    <dgm:pt modelId="{6E2041F3-DB76-410A-B874-4D5AA8BCBB8D}" type="parTrans" cxnId="{1DDDD18E-678D-4373-B2D7-C70821C5393B}">
      <dgm:prSet/>
      <dgm:spPr/>
      <dgm:t>
        <a:bodyPr/>
        <a:lstStyle/>
        <a:p>
          <a:endParaRPr lang="en-US"/>
        </a:p>
      </dgm:t>
    </dgm:pt>
    <dgm:pt modelId="{F43F82F2-0502-40B2-B047-F1A8B6C3F4A2}" type="sibTrans" cxnId="{1DDDD18E-678D-4373-B2D7-C70821C5393B}">
      <dgm:prSet/>
      <dgm:spPr/>
      <dgm:t>
        <a:bodyPr/>
        <a:lstStyle/>
        <a:p>
          <a:endParaRPr lang="en-US"/>
        </a:p>
      </dgm:t>
    </dgm:pt>
    <dgm:pt modelId="{A9BC37A4-65F0-468B-A00B-FEA62E14C52F}">
      <dgm:prSet/>
      <dgm:spPr/>
      <dgm:t>
        <a:bodyPr/>
        <a:lstStyle/>
        <a:p>
          <a:r>
            <a:rPr lang="en-US"/>
            <a:t>A significant number of customers lack online security. The churn rate among these customers can indicate whether online security features help in retention.</a:t>
          </a:r>
        </a:p>
      </dgm:t>
    </dgm:pt>
    <dgm:pt modelId="{E90CA978-0AB2-4855-B05B-1378E78847EF}" type="parTrans" cxnId="{D4521A41-94D1-4573-AE1B-9FD3B4E748EA}">
      <dgm:prSet/>
      <dgm:spPr/>
      <dgm:t>
        <a:bodyPr/>
        <a:lstStyle/>
        <a:p>
          <a:endParaRPr lang="en-US"/>
        </a:p>
      </dgm:t>
    </dgm:pt>
    <dgm:pt modelId="{A6D32E4D-F06B-48E7-82EB-A8B91D6E099F}" type="sibTrans" cxnId="{D4521A41-94D1-4573-AE1B-9FD3B4E748EA}">
      <dgm:prSet/>
      <dgm:spPr/>
      <dgm:t>
        <a:bodyPr/>
        <a:lstStyle/>
        <a:p>
          <a:endParaRPr lang="en-US"/>
        </a:p>
      </dgm:t>
    </dgm:pt>
    <dgm:pt modelId="{48D1E73B-6ACC-4C01-B7B8-79FA240675C7}">
      <dgm:prSet/>
      <dgm:spPr/>
      <dgm:t>
        <a:bodyPr/>
        <a:lstStyle/>
        <a:p>
          <a:r>
            <a:rPr lang="en-US" b="1"/>
            <a:t>Premium Tech Support:</a:t>
          </a:r>
          <a:endParaRPr lang="en-US"/>
        </a:p>
      </dgm:t>
    </dgm:pt>
    <dgm:pt modelId="{4B5B9800-9FFB-486F-B56A-5E8D6B51D588}" type="parTrans" cxnId="{A0AC2B27-C276-4DFC-A4AB-11F26E8B804F}">
      <dgm:prSet/>
      <dgm:spPr/>
      <dgm:t>
        <a:bodyPr/>
        <a:lstStyle/>
        <a:p>
          <a:endParaRPr lang="en-US"/>
        </a:p>
      </dgm:t>
    </dgm:pt>
    <dgm:pt modelId="{FF69AF45-B213-4148-880C-DF9762E40DCD}" type="sibTrans" cxnId="{A0AC2B27-C276-4DFC-A4AB-11F26E8B804F}">
      <dgm:prSet/>
      <dgm:spPr/>
      <dgm:t>
        <a:bodyPr/>
        <a:lstStyle/>
        <a:p>
          <a:endParaRPr lang="en-US"/>
        </a:p>
      </dgm:t>
    </dgm:pt>
    <dgm:pt modelId="{DAA7FEB1-E6B9-4432-B4F6-ACF349559D2F}">
      <dgm:prSet/>
      <dgm:spPr/>
      <dgm:t>
        <a:bodyPr/>
        <a:lstStyle/>
        <a:p>
          <a:r>
            <a:rPr lang="en-US" b="1"/>
            <a:t>No:</a:t>
          </a:r>
          <a:r>
            <a:rPr lang="en-US"/>
            <a:t> 3.5K customers</a:t>
          </a:r>
        </a:p>
      </dgm:t>
    </dgm:pt>
    <dgm:pt modelId="{087F5C33-831D-4B65-A18C-F0800CAB58BC}" type="parTrans" cxnId="{61422C9B-4D03-4692-BE08-A86D8F1C09CA}">
      <dgm:prSet/>
      <dgm:spPr/>
      <dgm:t>
        <a:bodyPr/>
        <a:lstStyle/>
        <a:p>
          <a:endParaRPr lang="en-US"/>
        </a:p>
      </dgm:t>
    </dgm:pt>
    <dgm:pt modelId="{41E40964-5FA6-4AF1-8DB6-54716BB98044}" type="sibTrans" cxnId="{61422C9B-4D03-4692-BE08-A86D8F1C09CA}">
      <dgm:prSet/>
      <dgm:spPr/>
      <dgm:t>
        <a:bodyPr/>
        <a:lstStyle/>
        <a:p>
          <a:endParaRPr lang="en-US"/>
        </a:p>
      </dgm:t>
    </dgm:pt>
    <dgm:pt modelId="{5F3BD1E7-B59C-44AA-91EF-0FE9B0D09662}">
      <dgm:prSet/>
      <dgm:spPr/>
      <dgm:t>
        <a:bodyPr/>
        <a:lstStyle/>
        <a:p>
          <a:r>
            <a:rPr lang="en-US" b="1"/>
            <a:t>Yes:</a:t>
          </a:r>
          <a:r>
            <a:rPr lang="en-US"/>
            <a:t> 2K customers</a:t>
          </a:r>
        </a:p>
      </dgm:t>
    </dgm:pt>
    <dgm:pt modelId="{C0D4FB59-A6B4-4D52-93E0-05B684675290}" type="parTrans" cxnId="{C98FD9A7-548E-469A-B3FC-C068F958826E}">
      <dgm:prSet/>
      <dgm:spPr/>
      <dgm:t>
        <a:bodyPr/>
        <a:lstStyle/>
        <a:p>
          <a:endParaRPr lang="en-US"/>
        </a:p>
      </dgm:t>
    </dgm:pt>
    <dgm:pt modelId="{A09C4907-AF2D-4B58-845B-38BDC1807762}" type="sibTrans" cxnId="{C98FD9A7-548E-469A-B3FC-C068F958826E}">
      <dgm:prSet/>
      <dgm:spPr/>
      <dgm:t>
        <a:bodyPr/>
        <a:lstStyle/>
        <a:p>
          <a:endParaRPr lang="en-US"/>
        </a:p>
      </dgm:t>
    </dgm:pt>
    <dgm:pt modelId="{F42EE73E-7B9D-451A-BCDC-F3E4D7684888}">
      <dgm:prSet/>
      <dgm:spPr/>
      <dgm:t>
        <a:bodyPr/>
        <a:lstStyle/>
        <a:p>
          <a:r>
            <a:rPr lang="en-US"/>
            <a:t>Analysis:</a:t>
          </a:r>
        </a:p>
      </dgm:t>
    </dgm:pt>
    <dgm:pt modelId="{22AE8BDE-CF97-40A3-8741-314034C4C34A}" type="parTrans" cxnId="{7866ED93-8362-41ED-84ED-91D9FF5EEB7B}">
      <dgm:prSet/>
      <dgm:spPr/>
      <dgm:t>
        <a:bodyPr/>
        <a:lstStyle/>
        <a:p>
          <a:endParaRPr lang="en-US"/>
        </a:p>
      </dgm:t>
    </dgm:pt>
    <dgm:pt modelId="{A28CD772-9811-4E9B-BBC3-AA0DECF1F858}" type="sibTrans" cxnId="{7866ED93-8362-41ED-84ED-91D9FF5EEB7B}">
      <dgm:prSet/>
      <dgm:spPr/>
      <dgm:t>
        <a:bodyPr/>
        <a:lstStyle/>
        <a:p>
          <a:endParaRPr lang="en-US"/>
        </a:p>
      </dgm:t>
    </dgm:pt>
    <dgm:pt modelId="{CBF60FA6-D5CE-4EF9-957C-2B07E21FA927}">
      <dgm:prSet/>
      <dgm:spPr/>
      <dgm:t>
        <a:bodyPr/>
        <a:lstStyle/>
        <a:p>
          <a:r>
            <a:rPr lang="en-US"/>
            <a:t>Premium tech support is another critical feature. Comparing churn rates between customers with and without this support will highlight its importance.</a:t>
          </a:r>
        </a:p>
      </dgm:t>
    </dgm:pt>
    <dgm:pt modelId="{A687984E-667C-4D93-99A2-25775EDDC74B}" type="parTrans" cxnId="{D233DCED-F06F-47A4-A37F-10F94C450B07}">
      <dgm:prSet/>
      <dgm:spPr/>
      <dgm:t>
        <a:bodyPr/>
        <a:lstStyle/>
        <a:p>
          <a:endParaRPr lang="en-US"/>
        </a:p>
      </dgm:t>
    </dgm:pt>
    <dgm:pt modelId="{E64C7570-36BB-42A1-A581-24EE2D0A7206}" type="sibTrans" cxnId="{D233DCED-F06F-47A4-A37F-10F94C450B07}">
      <dgm:prSet/>
      <dgm:spPr/>
      <dgm:t>
        <a:bodyPr/>
        <a:lstStyle/>
        <a:p>
          <a:endParaRPr lang="en-US"/>
        </a:p>
      </dgm:t>
    </dgm:pt>
    <dgm:pt modelId="{0ECFF7C7-948E-4BE3-BF7A-59582FB10FA7}" type="pres">
      <dgm:prSet presAssocID="{6F4636A3-9BBC-4B04-8D0A-7F83E25BA7C6}" presName="linear" presStyleCnt="0">
        <dgm:presLayoutVars>
          <dgm:animLvl val="lvl"/>
          <dgm:resizeHandles val="exact"/>
        </dgm:presLayoutVars>
      </dgm:prSet>
      <dgm:spPr/>
    </dgm:pt>
    <dgm:pt modelId="{7ED87132-5446-4B72-9015-98E1E7E3AE85}" type="pres">
      <dgm:prSet presAssocID="{1A8566E7-B765-4D96-B152-8F6432EDCDCE}" presName="parentText" presStyleLbl="node1" presStyleIdx="0" presStyleCnt="12">
        <dgm:presLayoutVars>
          <dgm:chMax val="0"/>
          <dgm:bulletEnabled val="1"/>
        </dgm:presLayoutVars>
      </dgm:prSet>
      <dgm:spPr/>
    </dgm:pt>
    <dgm:pt modelId="{95F7CFA0-63D7-4A18-AB99-F53AB965D698}" type="pres">
      <dgm:prSet presAssocID="{51CECE73-62CE-41A1-844C-AAF5BC08C577}" presName="spacer" presStyleCnt="0"/>
      <dgm:spPr/>
    </dgm:pt>
    <dgm:pt modelId="{3B47276A-582C-447E-A644-0308E830539A}" type="pres">
      <dgm:prSet presAssocID="{0D985B08-C284-46F2-A131-414E55308E3C}" presName="parentText" presStyleLbl="node1" presStyleIdx="1" presStyleCnt="12">
        <dgm:presLayoutVars>
          <dgm:chMax val="0"/>
          <dgm:bulletEnabled val="1"/>
        </dgm:presLayoutVars>
      </dgm:prSet>
      <dgm:spPr/>
    </dgm:pt>
    <dgm:pt modelId="{F7F9C01D-41F8-4833-87F9-04E30CCB7434}" type="pres">
      <dgm:prSet presAssocID="{CCBFC49F-506D-4F40-8E44-6C318EAB5939}" presName="spacer" presStyleCnt="0"/>
      <dgm:spPr/>
    </dgm:pt>
    <dgm:pt modelId="{F309F926-85DF-4ACF-973D-1F104FBD3D79}" type="pres">
      <dgm:prSet presAssocID="{D3EE5133-7538-4819-A8A5-85D5B98DC5C4}" presName="parentText" presStyleLbl="node1" presStyleIdx="2" presStyleCnt="12">
        <dgm:presLayoutVars>
          <dgm:chMax val="0"/>
          <dgm:bulletEnabled val="1"/>
        </dgm:presLayoutVars>
      </dgm:prSet>
      <dgm:spPr/>
    </dgm:pt>
    <dgm:pt modelId="{1B142CAB-759A-46C4-AB5A-2F431228D0F5}" type="pres">
      <dgm:prSet presAssocID="{C7DB3728-BB25-4F54-8B1C-ADF2CC771580}" presName="spacer" presStyleCnt="0"/>
      <dgm:spPr/>
    </dgm:pt>
    <dgm:pt modelId="{B2635B2A-C1FB-4F88-8EAE-48DA8DFC4407}" type="pres">
      <dgm:prSet presAssocID="{AB5FB1BF-83EC-4BA0-9420-B68197AAC0F4}" presName="parentText" presStyleLbl="node1" presStyleIdx="3" presStyleCnt="12">
        <dgm:presLayoutVars>
          <dgm:chMax val="0"/>
          <dgm:bulletEnabled val="1"/>
        </dgm:presLayoutVars>
      </dgm:prSet>
      <dgm:spPr/>
    </dgm:pt>
    <dgm:pt modelId="{DC864408-2F81-4BF0-B507-0BD79345DDC6}" type="pres">
      <dgm:prSet presAssocID="{AB5FB1BF-83EC-4BA0-9420-B68197AAC0F4}" presName="childText" presStyleLbl="revTx" presStyleIdx="0" presStyleCnt="3">
        <dgm:presLayoutVars>
          <dgm:bulletEnabled val="1"/>
        </dgm:presLayoutVars>
      </dgm:prSet>
      <dgm:spPr/>
    </dgm:pt>
    <dgm:pt modelId="{1F247CB9-F802-4ABE-B54D-BE78812826D4}" type="pres">
      <dgm:prSet presAssocID="{06B084C9-825C-42C8-B075-5914B3574979}" presName="parentText" presStyleLbl="node1" presStyleIdx="4" presStyleCnt="12">
        <dgm:presLayoutVars>
          <dgm:chMax val="0"/>
          <dgm:bulletEnabled val="1"/>
        </dgm:presLayoutVars>
      </dgm:prSet>
      <dgm:spPr/>
    </dgm:pt>
    <dgm:pt modelId="{B8BAA46B-3C0C-4149-97C4-CD269E10E01B}" type="pres">
      <dgm:prSet presAssocID="{5B417869-9EB6-4118-81B8-8C73A913623E}" presName="spacer" presStyleCnt="0"/>
      <dgm:spPr/>
    </dgm:pt>
    <dgm:pt modelId="{CA30728C-6728-48F2-9697-CFB7C6918B83}" type="pres">
      <dgm:prSet presAssocID="{42021990-C663-4EF6-AFF2-41D58A3B9265}" presName="parentText" presStyleLbl="node1" presStyleIdx="5" presStyleCnt="12">
        <dgm:presLayoutVars>
          <dgm:chMax val="0"/>
          <dgm:bulletEnabled val="1"/>
        </dgm:presLayoutVars>
      </dgm:prSet>
      <dgm:spPr/>
    </dgm:pt>
    <dgm:pt modelId="{2167F761-33E7-4D06-B37A-A279A425AD90}" type="pres">
      <dgm:prSet presAssocID="{2B44E812-B75E-4F36-A022-C0CFB01CF3FE}" presName="spacer" presStyleCnt="0"/>
      <dgm:spPr/>
    </dgm:pt>
    <dgm:pt modelId="{01DA98DC-2C59-4729-9C83-9E1E19612CC4}" type="pres">
      <dgm:prSet presAssocID="{3A0A77A3-0915-474C-97A5-752F343409FE}" presName="parentText" presStyleLbl="node1" presStyleIdx="6" presStyleCnt="12">
        <dgm:presLayoutVars>
          <dgm:chMax val="0"/>
          <dgm:bulletEnabled val="1"/>
        </dgm:presLayoutVars>
      </dgm:prSet>
      <dgm:spPr/>
    </dgm:pt>
    <dgm:pt modelId="{DF315628-AC13-4103-ADEE-ACCA41582FB6}" type="pres">
      <dgm:prSet presAssocID="{9C2D006D-1943-4028-B454-373736311F73}" presName="spacer" presStyleCnt="0"/>
      <dgm:spPr/>
    </dgm:pt>
    <dgm:pt modelId="{4CC37F87-A92C-4D89-9DC7-891A1340D20C}" type="pres">
      <dgm:prSet presAssocID="{6C87C683-7D24-4888-94DE-0C8E6BE566B8}" presName="parentText" presStyleLbl="node1" presStyleIdx="7" presStyleCnt="12">
        <dgm:presLayoutVars>
          <dgm:chMax val="0"/>
          <dgm:bulletEnabled val="1"/>
        </dgm:presLayoutVars>
      </dgm:prSet>
      <dgm:spPr/>
    </dgm:pt>
    <dgm:pt modelId="{8FDE46DE-23EC-4378-92CD-6FA239EDE864}" type="pres">
      <dgm:prSet presAssocID="{6C87C683-7D24-4888-94DE-0C8E6BE566B8}" presName="childText" presStyleLbl="revTx" presStyleIdx="1" presStyleCnt="3">
        <dgm:presLayoutVars>
          <dgm:bulletEnabled val="1"/>
        </dgm:presLayoutVars>
      </dgm:prSet>
      <dgm:spPr/>
    </dgm:pt>
    <dgm:pt modelId="{E051AC40-9FEB-4BF6-8997-08A2DE96BEE6}" type="pres">
      <dgm:prSet presAssocID="{48D1E73B-6ACC-4C01-B7B8-79FA240675C7}" presName="parentText" presStyleLbl="node1" presStyleIdx="8" presStyleCnt="12">
        <dgm:presLayoutVars>
          <dgm:chMax val="0"/>
          <dgm:bulletEnabled val="1"/>
        </dgm:presLayoutVars>
      </dgm:prSet>
      <dgm:spPr/>
    </dgm:pt>
    <dgm:pt modelId="{8E949F75-BDBE-4F8A-96B4-23A161D1B048}" type="pres">
      <dgm:prSet presAssocID="{FF69AF45-B213-4148-880C-DF9762E40DCD}" presName="spacer" presStyleCnt="0"/>
      <dgm:spPr/>
    </dgm:pt>
    <dgm:pt modelId="{FC3756E7-9384-47BB-A885-C2D01A7691E8}" type="pres">
      <dgm:prSet presAssocID="{DAA7FEB1-E6B9-4432-B4F6-ACF349559D2F}" presName="parentText" presStyleLbl="node1" presStyleIdx="9" presStyleCnt="12">
        <dgm:presLayoutVars>
          <dgm:chMax val="0"/>
          <dgm:bulletEnabled val="1"/>
        </dgm:presLayoutVars>
      </dgm:prSet>
      <dgm:spPr/>
    </dgm:pt>
    <dgm:pt modelId="{A5C043BD-5F61-4AEE-AFC4-1FDAA3CD0E6D}" type="pres">
      <dgm:prSet presAssocID="{41E40964-5FA6-4AF1-8DB6-54716BB98044}" presName="spacer" presStyleCnt="0"/>
      <dgm:spPr/>
    </dgm:pt>
    <dgm:pt modelId="{2EA7FEA9-CF24-4915-A7C2-0469D84B9C5F}" type="pres">
      <dgm:prSet presAssocID="{5F3BD1E7-B59C-44AA-91EF-0FE9B0D09662}" presName="parentText" presStyleLbl="node1" presStyleIdx="10" presStyleCnt="12">
        <dgm:presLayoutVars>
          <dgm:chMax val="0"/>
          <dgm:bulletEnabled val="1"/>
        </dgm:presLayoutVars>
      </dgm:prSet>
      <dgm:spPr/>
    </dgm:pt>
    <dgm:pt modelId="{DEF0844D-19DC-456C-B29B-C0247F8852C4}" type="pres">
      <dgm:prSet presAssocID="{A09C4907-AF2D-4B58-845B-38BDC1807762}" presName="spacer" presStyleCnt="0"/>
      <dgm:spPr/>
    </dgm:pt>
    <dgm:pt modelId="{B7D33C6D-E456-4235-BEC3-6221E0FA87CD}" type="pres">
      <dgm:prSet presAssocID="{F42EE73E-7B9D-451A-BCDC-F3E4D7684888}" presName="parentText" presStyleLbl="node1" presStyleIdx="11" presStyleCnt="12">
        <dgm:presLayoutVars>
          <dgm:chMax val="0"/>
          <dgm:bulletEnabled val="1"/>
        </dgm:presLayoutVars>
      </dgm:prSet>
      <dgm:spPr/>
    </dgm:pt>
    <dgm:pt modelId="{F7FA1D49-8627-4BBA-9995-805598C09107}" type="pres">
      <dgm:prSet presAssocID="{F42EE73E-7B9D-451A-BCDC-F3E4D7684888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33BF9F15-A627-4405-BD2B-2576CF29B9AD}" type="presOf" srcId="{3A0A77A3-0915-474C-97A5-752F343409FE}" destId="{01DA98DC-2C59-4729-9C83-9E1E19612CC4}" srcOrd="0" destOrd="0" presId="urn:microsoft.com/office/officeart/2005/8/layout/vList2"/>
    <dgm:cxn modelId="{25360220-D7A1-464A-BD7C-1DC7619AED18}" type="presOf" srcId="{6C87C683-7D24-4888-94DE-0C8E6BE566B8}" destId="{4CC37F87-A92C-4D89-9DC7-891A1340D20C}" srcOrd="0" destOrd="0" presId="urn:microsoft.com/office/officeart/2005/8/layout/vList2"/>
    <dgm:cxn modelId="{6C8DFB21-6C19-45E5-AFD8-FFAB5D75D7A8}" srcId="{6F4636A3-9BBC-4B04-8D0A-7F83E25BA7C6}" destId="{3A0A77A3-0915-474C-97A5-752F343409FE}" srcOrd="6" destOrd="0" parTransId="{BFAD8E6F-EED5-447C-81C4-D37A8B599589}" sibTransId="{9C2D006D-1943-4028-B454-373736311F73}"/>
    <dgm:cxn modelId="{8A3A3D23-FE76-427F-BC17-163EB1D1ACDD}" type="presOf" srcId="{DAA7FEB1-E6B9-4432-B4F6-ACF349559D2F}" destId="{FC3756E7-9384-47BB-A885-C2D01A7691E8}" srcOrd="0" destOrd="0" presId="urn:microsoft.com/office/officeart/2005/8/layout/vList2"/>
    <dgm:cxn modelId="{A0AC2B27-C276-4DFC-A4AB-11F26E8B804F}" srcId="{6F4636A3-9BBC-4B04-8D0A-7F83E25BA7C6}" destId="{48D1E73B-6ACC-4C01-B7B8-79FA240675C7}" srcOrd="8" destOrd="0" parTransId="{4B5B9800-9FFB-486F-B56A-5E8D6B51D588}" sibTransId="{FF69AF45-B213-4148-880C-DF9762E40DCD}"/>
    <dgm:cxn modelId="{A9A14F2B-99F5-4A0B-8246-84E6E42327E4}" srcId="{6F4636A3-9BBC-4B04-8D0A-7F83E25BA7C6}" destId="{AB5FB1BF-83EC-4BA0-9420-B68197AAC0F4}" srcOrd="3" destOrd="0" parTransId="{9C2C88E0-F198-4C8B-985F-19CA8D456DB8}" sibTransId="{8BC3D4E7-0F37-4AC6-BB3B-92372B965966}"/>
    <dgm:cxn modelId="{A736AB3A-C323-4E55-AC9F-4EF1663E0E71}" type="presOf" srcId="{F42EE73E-7B9D-451A-BCDC-F3E4D7684888}" destId="{B7D33C6D-E456-4235-BEC3-6221E0FA87CD}" srcOrd="0" destOrd="0" presId="urn:microsoft.com/office/officeart/2005/8/layout/vList2"/>
    <dgm:cxn modelId="{581F0C40-25E9-4B68-97ED-175AC6BB6ABB}" type="presOf" srcId="{48D1E73B-6ACC-4C01-B7B8-79FA240675C7}" destId="{E051AC40-9FEB-4BF6-8997-08A2DE96BEE6}" srcOrd="0" destOrd="0" presId="urn:microsoft.com/office/officeart/2005/8/layout/vList2"/>
    <dgm:cxn modelId="{25CE265D-CC99-4BFF-A18C-E6670426CFAC}" srcId="{6F4636A3-9BBC-4B04-8D0A-7F83E25BA7C6}" destId="{06B084C9-825C-42C8-B075-5914B3574979}" srcOrd="4" destOrd="0" parTransId="{5A04CEC7-C4CA-4BD1-8AA1-A573B2F6EC0A}" sibTransId="{5B417869-9EB6-4118-81B8-8C73A913623E}"/>
    <dgm:cxn modelId="{D4521A41-94D1-4573-AE1B-9FD3B4E748EA}" srcId="{6C87C683-7D24-4888-94DE-0C8E6BE566B8}" destId="{A9BC37A4-65F0-468B-A00B-FEA62E14C52F}" srcOrd="0" destOrd="0" parTransId="{E90CA978-0AB2-4855-B05B-1378E78847EF}" sibTransId="{A6D32E4D-F06B-48E7-82EB-A8B91D6E099F}"/>
    <dgm:cxn modelId="{F8173545-EF5A-4406-8DFF-DCC4317E8571}" srcId="{6F4636A3-9BBC-4B04-8D0A-7F83E25BA7C6}" destId="{D3EE5133-7538-4819-A8A5-85D5B98DC5C4}" srcOrd="2" destOrd="0" parTransId="{BEABFC87-9E96-471F-BDE9-335E874B7B2A}" sibTransId="{C7DB3728-BB25-4F54-8B1C-ADF2CC771580}"/>
    <dgm:cxn modelId="{A84BFF53-AEC6-4F44-97DD-1D99C7B495E9}" type="presOf" srcId="{65510B42-B053-4595-AC30-C392249A1747}" destId="{DC864408-2F81-4BF0-B507-0BD79345DDC6}" srcOrd="0" destOrd="0" presId="urn:microsoft.com/office/officeart/2005/8/layout/vList2"/>
    <dgm:cxn modelId="{ED3B0B55-3920-4B47-A5DC-84347FA8FDEC}" srcId="{6F4636A3-9BBC-4B04-8D0A-7F83E25BA7C6}" destId="{0D985B08-C284-46F2-A131-414E55308E3C}" srcOrd="1" destOrd="0" parTransId="{BCAA874E-196E-40A5-9F79-A562F05B73D5}" sibTransId="{CCBFC49F-506D-4F40-8E44-6C318EAB5939}"/>
    <dgm:cxn modelId="{A50DEE78-467B-4F86-B6E7-3C3E3D0D1410}" srcId="{AB5FB1BF-83EC-4BA0-9420-B68197AAC0F4}" destId="{65510B42-B053-4595-AC30-C392249A1747}" srcOrd="0" destOrd="0" parTransId="{B0BAC2D2-F219-46E0-AA55-D14377BB536A}" sibTransId="{9DE62713-5D3E-45DF-A6E6-CDE2CDDBF7F7}"/>
    <dgm:cxn modelId="{77CDEA8C-281C-4520-89F4-295AEC358331}" type="presOf" srcId="{CBF60FA6-D5CE-4EF9-957C-2B07E21FA927}" destId="{F7FA1D49-8627-4BBA-9995-805598C09107}" srcOrd="0" destOrd="0" presId="urn:microsoft.com/office/officeart/2005/8/layout/vList2"/>
    <dgm:cxn modelId="{1DDDD18E-678D-4373-B2D7-C70821C5393B}" srcId="{6F4636A3-9BBC-4B04-8D0A-7F83E25BA7C6}" destId="{6C87C683-7D24-4888-94DE-0C8E6BE566B8}" srcOrd="7" destOrd="0" parTransId="{6E2041F3-DB76-410A-B874-4D5AA8BCBB8D}" sibTransId="{F43F82F2-0502-40B2-B047-F1A8B6C3F4A2}"/>
    <dgm:cxn modelId="{7866ED93-8362-41ED-84ED-91D9FF5EEB7B}" srcId="{6F4636A3-9BBC-4B04-8D0A-7F83E25BA7C6}" destId="{F42EE73E-7B9D-451A-BCDC-F3E4D7684888}" srcOrd="11" destOrd="0" parTransId="{22AE8BDE-CF97-40A3-8741-314034C4C34A}" sibTransId="{A28CD772-9811-4E9B-BBC3-AA0DECF1F858}"/>
    <dgm:cxn modelId="{199CE998-8AAE-4679-A1CF-CE18F4AD59A2}" type="presOf" srcId="{0D985B08-C284-46F2-A131-414E55308E3C}" destId="{3B47276A-582C-447E-A644-0308E830539A}" srcOrd="0" destOrd="0" presId="urn:microsoft.com/office/officeart/2005/8/layout/vList2"/>
    <dgm:cxn modelId="{61422C9B-4D03-4692-BE08-A86D8F1C09CA}" srcId="{6F4636A3-9BBC-4B04-8D0A-7F83E25BA7C6}" destId="{DAA7FEB1-E6B9-4432-B4F6-ACF349559D2F}" srcOrd="9" destOrd="0" parTransId="{087F5C33-831D-4B65-A18C-F0800CAB58BC}" sibTransId="{41E40964-5FA6-4AF1-8DB6-54716BB98044}"/>
    <dgm:cxn modelId="{1B7D739C-BD35-4D51-8420-276556B833C6}" type="presOf" srcId="{6F4636A3-9BBC-4B04-8D0A-7F83E25BA7C6}" destId="{0ECFF7C7-948E-4BE3-BF7A-59582FB10FA7}" srcOrd="0" destOrd="0" presId="urn:microsoft.com/office/officeart/2005/8/layout/vList2"/>
    <dgm:cxn modelId="{C3F1B7A1-6831-4E97-BA55-C0C659390079}" type="presOf" srcId="{06B084C9-825C-42C8-B075-5914B3574979}" destId="{1F247CB9-F802-4ABE-B54D-BE78812826D4}" srcOrd="0" destOrd="0" presId="urn:microsoft.com/office/officeart/2005/8/layout/vList2"/>
    <dgm:cxn modelId="{C98FD9A7-548E-469A-B3FC-C068F958826E}" srcId="{6F4636A3-9BBC-4B04-8D0A-7F83E25BA7C6}" destId="{5F3BD1E7-B59C-44AA-91EF-0FE9B0D09662}" srcOrd="10" destOrd="0" parTransId="{C0D4FB59-A6B4-4D52-93E0-05B684675290}" sibTransId="{A09C4907-AF2D-4B58-845B-38BDC1807762}"/>
    <dgm:cxn modelId="{EACAF9B3-04FB-441F-8D74-8160D64C704F}" type="presOf" srcId="{A9BC37A4-65F0-468B-A00B-FEA62E14C52F}" destId="{8FDE46DE-23EC-4378-92CD-6FA239EDE864}" srcOrd="0" destOrd="0" presId="urn:microsoft.com/office/officeart/2005/8/layout/vList2"/>
    <dgm:cxn modelId="{5803B1B9-8127-4B2D-8A28-D9BB48BEF5D2}" srcId="{6F4636A3-9BBC-4B04-8D0A-7F83E25BA7C6}" destId="{42021990-C663-4EF6-AFF2-41D58A3B9265}" srcOrd="5" destOrd="0" parTransId="{5C6FE4F2-3077-4A01-88D9-A1A7749801C6}" sibTransId="{2B44E812-B75E-4F36-A022-C0CFB01CF3FE}"/>
    <dgm:cxn modelId="{04EDC8BA-B8B4-4A42-959B-B36DEF63BD79}" type="presOf" srcId="{42021990-C663-4EF6-AFF2-41D58A3B9265}" destId="{CA30728C-6728-48F2-9697-CFB7C6918B83}" srcOrd="0" destOrd="0" presId="urn:microsoft.com/office/officeart/2005/8/layout/vList2"/>
    <dgm:cxn modelId="{D6081EC5-DF3E-4F78-82F3-EB16C5B8B38E}" type="presOf" srcId="{AB5FB1BF-83EC-4BA0-9420-B68197AAC0F4}" destId="{B2635B2A-C1FB-4F88-8EAE-48DA8DFC4407}" srcOrd="0" destOrd="0" presId="urn:microsoft.com/office/officeart/2005/8/layout/vList2"/>
    <dgm:cxn modelId="{5C7264C8-E28A-4584-B5EF-51968E06D5E5}" srcId="{6F4636A3-9BBC-4B04-8D0A-7F83E25BA7C6}" destId="{1A8566E7-B765-4D96-B152-8F6432EDCDCE}" srcOrd="0" destOrd="0" parTransId="{B02520E6-9A47-4B71-9DD9-E8F6305C6E4E}" sibTransId="{51CECE73-62CE-41A1-844C-AAF5BC08C577}"/>
    <dgm:cxn modelId="{91D469CD-09A4-445A-95F8-C2CF177544AA}" type="presOf" srcId="{1A8566E7-B765-4D96-B152-8F6432EDCDCE}" destId="{7ED87132-5446-4B72-9015-98E1E7E3AE85}" srcOrd="0" destOrd="0" presId="urn:microsoft.com/office/officeart/2005/8/layout/vList2"/>
    <dgm:cxn modelId="{437B02DF-2F6B-46BC-BB66-840EC56AC4DB}" type="presOf" srcId="{D3EE5133-7538-4819-A8A5-85D5B98DC5C4}" destId="{F309F926-85DF-4ACF-973D-1F104FBD3D79}" srcOrd="0" destOrd="0" presId="urn:microsoft.com/office/officeart/2005/8/layout/vList2"/>
    <dgm:cxn modelId="{D233DCED-F06F-47A4-A37F-10F94C450B07}" srcId="{F42EE73E-7B9D-451A-BCDC-F3E4D7684888}" destId="{CBF60FA6-D5CE-4EF9-957C-2B07E21FA927}" srcOrd="0" destOrd="0" parTransId="{A687984E-667C-4D93-99A2-25775EDDC74B}" sibTransId="{E64C7570-36BB-42A1-A581-24EE2D0A7206}"/>
    <dgm:cxn modelId="{CD0D49FA-AEA8-4FBD-BBF2-507A744AAAEE}" type="presOf" srcId="{5F3BD1E7-B59C-44AA-91EF-0FE9B0D09662}" destId="{2EA7FEA9-CF24-4915-A7C2-0469D84B9C5F}" srcOrd="0" destOrd="0" presId="urn:microsoft.com/office/officeart/2005/8/layout/vList2"/>
    <dgm:cxn modelId="{42413D0A-9EC1-4AAD-B4C2-05CAEE852264}" type="presParOf" srcId="{0ECFF7C7-948E-4BE3-BF7A-59582FB10FA7}" destId="{7ED87132-5446-4B72-9015-98E1E7E3AE85}" srcOrd="0" destOrd="0" presId="urn:microsoft.com/office/officeart/2005/8/layout/vList2"/>
    <dgm:cxn modelId="{3191E90E-BBC4-45C8-91D0-4DBFE2EF3291}" type="presParOf" srcId="{0ECFF7C7-948E-4BE3-BF7A-59582FB10FA7}" destId="{95F7CFA0-63D7-4A18-AB99-F53AB965D698}" srcOrd="1" destOrd="0" presId="urn:microsoft.com/office/officeart/2005/8/layout/vList2"/>
    <dgm:cxn modelId="{23059901-AE01-4ADB-8363-06ABADC5E986}" type="presParOf" srcId="{0ECFF7C7-948E-4BE3-BF7A-59582FB10FA7}" destId="{3B47276A-582C-447E-A644-0308E830539A}" srcOrd="2" destOrd="0" presId="urn:microsoft.com/office/officeart/2005/8/layout/vList2"/>
    <dgm:cxn modelId="{59DCDABC-2AAF-4A2D-9947-6D1618BDF0A5}" type="presParOf" srcId="{0ECFF7C7-948E-4BE3-BF7A-59582FB10FA7}" destId="{F7F9C01D-41F8-4833-87F9-04E30CCB7434}" srcOrd="3" destOrd="0" presId="urn:microsoft.com/office/officeart/2005/8/layout/vList2"/>
    <dgm:cxn modelId="{088CE8B0-F653-4235-8B8B-392F05BABFDF}" type="presParOf" srcId="{0ECFF7C7-948E-4BE3-BF7A-59582FB10FA7}" destId="{F309F926-85DF-4ACF-973D-1F104FBD3D79}" srcOrd="4" destOrd="0" presId="urn:microsoft.com/office/officeart/2005/8/layout/vList2"/>
    <dgm:cxn modelId="{27A3A35D-13BB-4EF2-8136-88A7D05BB51C}" type="presParOf" srcId="{0ECFF7C7-948E-4BE3-BF7A-59582FB10FA7}" destId="{1B142CAB-759A-46C4-AB5A-2F431228D0F5}" srcOrd="5" destOrd="0" presId="urn:microsoft.com/office/officeart/2005/8/layout/vList2"/>
    <dgm:cxn modelId="{709922AD-26D5-4895-AB40-174BEB65585D}" type="presParOf" srcId="{0ECFF7C7-948E-4BE3-BF7A-59582FB10FA7}" destId="{B2635B2A-C1FB-4F88-8EAE-48DA8DFC4407}" srcOrd="6" destOrd="0" presId="urn:microsoft.com/office/officeart/2005/8/layout/vList2"/>
    <dgm:cxn modelId="{8386CB9F-E55F-479D-9FDC-ECE2F731C17F}" type="presParOf" srcId="{0ECFF7C7-948E-4BE3-BF7A-59582FB10FA7}" destId="{DC864408-2F81-4BF0-B507-0BD79345DDC6}" srcOrd="7" destOrd="0" presId="urn:microsoft.com/office/officeart/2005/8/layout/vList2"/>
    <dgm:cxn modelId="{68337D35-563F-406B-8542-1CB4401508E5}" type="presParOf" srcId="{0ECFF7C7-948E-4BE3-BF7A-59582FB10FA7}" destId="{1F247CB9-F802-4ABE-B54D-BE78812826D4}" srcOrd="8" destOrd="0" presId="urn:microsoft.com/office/officeart/2005/8/layout/vList2"/>
    <dgm:cxn modelId="{0DCA1181-C509-4890-878C-6D63A8C14D84}" type="presParOf" srcId="{0ECFF7C7-948E-4BE3-BF7A-59582FB10FA7}" destId="{B8BAA46B-3C0C-4149-97C4-CD269E10E01B}" srcOrd="9" destOrd="0" presId="urn:microsoft.com/office/officeart/2005/8/layout/vList2"/>
    <dgm:cxn modelId="{88E3C290-FE7B-4BD7-BB80-32E3D8D3CC71}" type="presParOf" srcId="{0ECFF7C7-948E-4BE3-BF7A-59582FB10FA7}" destId="{CA30728C-6728-48F2-9697-CFB7C6918B83}" srcOrd="10" destOrd="0" presId="urn:microsoft.com/office/officeart/2005/8/layout/vList2"/>
    <dgm:cxn modelId="{3926AE1A-F24D-4C11-B08E-333E61F692DE}" type="presParOf" srcId="{0ECFF7C7-948E-4BE3-BF7A-59582FB10FA7}" destId="{2167F761-33E7-4D06-B37A-A279A425AD90}" srcOrd="11" destOrd="0" presId="urn:microsoft.com/office/officeart/2005/8/layout/vList2"/>
    <dgm:cxn modelId="{2DE52127-B030-454A-83AE-E6F8D78ABEE6}" type="presParOf" srcId="{0ECFF7C7-948E-4BE3-BF7A-59582FB10FA7}" destId="{01DA98DC-2C59-4729-9C83-9E1E19612CC4}" srcOrd="12" destOrd="0" presId="urn:microsoft.com/office/officeart/2005/8/layout/vList2"/>
    <dgm:cxn modelId="{ABCD16F1-2948-4DF4-838F-CB4949CE7EC9}" type="presParOf" srcId="{0ECFF7C7-948E-4BE3-BF7A-59582FB10FA7}" destId="{DF315628-AC13-4103-ADEE-ACCA41582FB6}" srcOrd="13" destOrd="0" presId="urn:microsoft.com/office/officeart/2005/8/layout/vList2"/>
    <dgm:cxn modelId="{F7635AB6-4C98-4ED3-8004-44126EFF0286}" type="presParOf" srcId="{0ECFF7C7-948E-4BE3-BF7A-59582FB10FA7}" destId="{4CC37F87-A92C-4D89-9DC7-891A1340D20C}" srcOrd="14" destOrd="0" presId="urn:microsoft.com/office/officeart/2005/8/layout/vList2"/>
    <dgm:cxn modelId="{D1AB5784-4E2D-41BB-B2F0-DA46647A9EFA}" type="presParOf" srcId="{0ECFF7C7-948E-4BE3-BF7A-59582FB10FA7}" destId="{8FDE46DE-23EC-4378-92CD-6FA239EDE864}" srcOrd="15" destOrd="0" presId="urn:microsoft.com/office/officeart/2005/8/layout/vList2"/>
    <dgm:cxn modelId="{6B7B644D-375C-4EFB-9F22-8E384C2FF6AC}" type="presParOf" srcId="{0ECFF7C7-948E-4BE3-BF7A-59582FB10FA7}" destId="{E051AC40-9FEB-4BF6-8997-08A2DE96BEE6}" srcOrd="16" destOrd="0" presId="urn:microsoft.com/office/officeart/2005/8/layout/vList2"/>
    <dgm:cxn modelId="{85C8AC9C-36C0-4372-BD15-B648A5C9FC3B}" type="presParOf" srcId="{0ECFF7C7-948E-4BE3-BF7A-59582FB10FA7}" destId="{8E949F75-BDBE-4F8A-96B4-23A161D1B048}" srcOrd="17" destOrd="0" presId="urn:microsoft.com/office/officeart/2005/8/layout/vList2"/>
    <dgm:cxn modelId="{FF5CD5A2-5720-4CD0-B123-BBD66051B7BB}" type="presParOf" srcId="{0ECFF7C7-948E-4BE3-BF7A-59582FB10FA7}" destId="{FC3756E7-9384-47BB-A885-C2D01A7691E8}" srcOrd="18" destOrd="0" presId="urn:microsoft.com/office/officeart/2005/8/layout/vList2"/>
    <dgm:cxn modelId="{F6574E1D-C319-4052-9093-F73A424CF7C1}" type="presParOf" srcId="{0ECFF7C7-948E-4BE3-BF7A-59582FB10FA7}" destId="{A5C043BD-5F61-4AEE-AFC4-1FDAA3CD0E6D}" srcOrd="19" destOrd="0" presId="urn:microsoft.com/office/officeart/2005/8/layout/vList2"/>
    <dgm:cxn modelId="{2A328259-A486-484C-AD39-A246B26852C6}" type="presParOf" srcId="{0ECFF7C7-948E-4BE3-BF7A-59582FB10FA7}" destId="{2EA7FEA9-CF24-4915-A7C2-0469D84B9C5F}" srcOrd="20" destOrd="0" presId="urn:microsoft.com/office/officeart/2005/8/layout/vList2"/>
    <dgm:cxn modelId="{056A8BEE-585D-4B47-B4BA-CA3FF8358D5B}" type="presParOf" srcId="{0ECFF7C7-948E-4BE3-BF7A-59582FB10FA7}" destId="{DEF0844D-19DC-456C-B29B-C0247F8852C4}" srcOrd="21" destOrd="0" presId="urn:microsoft.com/office/officeart/2005/8/layout/vList2"/>
    <dgm:cxn modelId="{F4BC7AAD-1E73-498E-AEF2-1D62DDB59806}" type="presParOf" srcId="{0ECFF7C7-948E-4BE3-BF7A-59582FB10FA7}" destId="{B7D33C6D-E456-4235-BEC3-6221E0FA87CD}" srcOrd="22" destOrd="0" presId="urn:microsoft.com/office/officeart/2005/8/layout/vList2"/>
    <dgm:cxn modelId="{E1CA98CE-2062-4BB3-8DA5-ABFE715DB713}" type="presParOf" srcId="{0ECFF7C7-948E-4BE3-BF7A-59582FB10FA7}" destId="{F7FA1D49-8627-4BBA-9995-805598C09107}" srcOrd="2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08CE45-3426-4F07-BD8C-03A2C4563F96}">
      <dsp:nvSpPr>
        <dsp:cNvPr id="0" name=""/>
        <dsp:cNvSpPr/>
      </dsp:nvSpPr>
      <dsp:spPr>
        <a:xfrm>
          <a:off x="1442999" y="160003"/>
          <a:ext cx="1944000" cy="1944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57EA776-EFAE-4954-86A9-2C848327BF50}">
      <dsp:nvSpPr>
        <dsp:cNvPr id="0" name=""/>
        <dsp:cNvSpPr/>
      </dsp:nvSpPr>
      <dsp:spPr>
        <a:xfrm>
          <a:off x="254999" y="2574395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Data: This includes data on the customer, types of services  as well as the reason for churned customers</a:t>
          </a:r>
        </a:p>
      </dsp:txBody>
      <dsp:txXfrm>
        <a:off x="254999" y="2574395"/>
        <a:ext cx="4320000" cy="720000"/>
      </dsp:txXfrm>
    </dsp:sp>
    <dsp:sp modelId="{0FF04A66-BF70-4C45-B014-26D71C315513}">
      <dsp:nvSpPr>
        <dsp:cNvPr id="0" name=""/>
        <dsp:cNvSpPr/>
      </dsp:nvSpPr>
      <dsp:spPr>
        <a:xfrm>
          <a:off x="6518999" y="160003"/>
          <a:ext cx="1944000" cy="1944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69AB0F-9D88-4C6F-B7A9-2A8B37EA6DB9}">
      <dsp:nvSpPr>
        <dsp:cNvPr id="0" name=""/>
        <dsp:cNvSpPr/>
      </dsp:nvSpPr>
      <dsp:spPr>
        <a:xfrm>
          <a:off x="5330999" y="2574395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CSV File – </a:t>
          </a:r>
          <a:r>
            <a:rPr lang="en-US" sz="1700" kern="1200" dirty="0" err="1"/>
            <a:t>customer_churn</a:t>
          </a:r>
          <a:r>
            <a:rPr lang="en-US" sz="1700" kern="1200" dirty="0"/>
            <a:t>: This file contains detailed rider data necessary for the analysis.</a:t>
          </a:r>
        </a:p>
      </dsp:txBody>
      <dsp:txXfrm>
        <a:off x="5330999" y="2574395"/>
        <a:ext cx="432000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ED87132-5446-4B72-9015-98E1E7E3AE85}">
      <dsp:nvSpPr>
        <dsp:cNvPr id="0" name=""/>
        <dsp:cNvSpPr/>
      </dsp:nvSpPr>
      <dsp:spPr>
        <a:xfrm>
          <a:off x="0" y="171997"/>
          <a:ext cx="12068175" cy="365039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Internet Service:</a:t>
          </a:r>
          <a:endParaRPr lang="en-US" sz="1600" kern="1200"/>
        </a:p>
      </dsp:txBody>
      <dsp:txXfrm>
        <a:off x="17820" y="189817"/>
        <a:ext cx="12032535" cy="329399"/>
      </dsp:txXfrm>
    </dsp:sp>
    <dsp:sp modelId="{3B47276A-582C-447E-A644-0308E830539A}">
      <dsp:nvSpPr>
        <dsp:cNvPr id="0" name=""/>
        <dsp:cNvSpPr/>
      </dsp:nvSpPr>
      <dsp:spPr>
        <a:xfrm>
          <a:off x="0" y="583117"/>
          <a:ext cx="12068175" cy="365039"/>
        </a:xfrm>
        <a:prstGeom prst="roundRect">
          <a:avLst/>
        </a:prstGeom>
        <a:gradFill rotWithShape="0">
          <a:gsLst>
            <a:gs pos="0">
              <a:schemeClr val="accent5">
                <a:hueOff val="387368"/>
                <a:satOff val="-2564"/>
                <a:lumOff val="-446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5">
                <a:hueOff val="387368"/>
                <a:satOff val="-2564"/>
                <a:lumOff val="-446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Yes:</a:t>
          </a:r>
          <a:r>
            <a:rPr lang="en-US" sz="1600" kern="1200"/>
            <a:t> 5.5K customers</a:t>
          </a:r>
        </a:p>
      </dsp:txBody>
      <dsp:txXfrm>
        <a:off x="17820" y="600937"/>
        <a:ext cx="12032535" cy="329399"/>
      </dsp:txXfrm>
    </dsp:sp>
    <dsp:sp modelId="{F309F926-85DF-4ACF-973D-1F104FBD3D79}">
      <dsp:nvSpPr>
        <dsp:cNvPr id="0" name=""/>
        <dsp:cNvSpPr/>
      </dsp:nvSpPr>
      <dsp:spPr>
        <a:xfrm>
          <a:off x="0" y="994237"/>
          <a:ext cx="12068175" cy="365039"/>
        </a:xfrm>
        <a:prstGeom prst="roundRect">
          <a:avLst/>
        </a:prstGeom>
        <a:gradFill rotWithShape="0">
          <a:gsLst>
            <a:gs pos="0">
              <a:schemeClr val="accent5">
                <a:hueOff val="774735"/>
                <a:satOff val="-5129"/>
                <a:lumOff val="-891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5">
                <a:hueOff val="774735"/>
                <a:satOff val="-5129"/>
                <a:lumOff val="-891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No:</a:t>
          </a:r>
          <a:r>
            <a:rPr lang="en-US" sz="1600" kern="1200"/>
            <a:t> 1.5K customers</a:t>
          </a:r>
        </a:p>
      </dsp:txBody>
      <dsp:txXfrm>
        <a:off x="17820" y="1012057"/>
        <a:ext cx="12032535" cy="329399"/>
      </dsp:txXfrm>
    </dsp:sp>
    <dsp:sp modelId="{B2635B2A-C1FB-4F88-8EAE-48DA8DFC4407}">
      <dsp:nvSpPr>
        <dsp:cNvPr id="0" name=""/>
        <dsp:cNvSpPr/>
      </dsp:nvSpPr>
      <dsp:spPr>
        <a:xfrm>
          <a:off x="0" y="1405357"/>
          <a:ext cx="12068175" cy="365039"/>
        </a:xfrm>
        <a:prstGeom prst="roundRect">
          <a:avLst/>
        </a:prstGeom>
        <a:gradFill rotWithShape="0">
          <a:gsLst>
            <a:gs pos="0">
              <a:schemeClr val="accent5">
                <a:hueOff val="1162103"/>
                <a:satOff val="-7693"/>
                <a:lumOff val="-1337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5">
                <a:hueOff val="1162103"/>
                <a:satOff val="-7693"/>
                <a:lumOff val="-1337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Analysis:</a:t>
          </a:r>
        </a:p>
      </dsp:txBody>
      <dsp:txXfrm>
        <a:off x="17820" y="1423177"/>
        <a:ext cx="12032535" cy="329399"/>
      </dsp:txXfrm>
    </dsp:sp>
    <dsp:sp modelId="{DC864408-2F81-4BF0-B507-0BD79345DDC6}">
      <dsp:nvSpPr>
        <dsp:cNvPr id="0" name=""/>
        <dsp:cNvSpPr/>
      </dsp:nvSpPr>
      <dsp:spPr>
        <a:xfrm>
          <a:off x="0" y="1770397"/>
          <a:ext cx="12068175" cy="2649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3165" tIns="20320" rIns="113792" bIns="2032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200" kern="1200" dirty="0"/>
            <a:t>The majority of customers have internet service. A detailed churn rate comparison between those who have and those who don't could reveal the impact on churn.</a:t>
          </a:r>
        </a:p>
      </dsp:txBody>
      <dsp:txXfrm>
        <a:off x="0" y="1770397"/>
        <a:ext cx="12068175" cy="264960"/>
      </dsp:txXfrm>
    </dsp:sp>
    <dsp:sp modelId="{1F247CB9-F802-4ABE-B54D-BE78812826D4}">
      <dsp:nvSpPr>
        <dsp:cNvPr id="0" name=""/>
        <dsp:cNvSpPr/>
      </dsp:nvSpPr>
      <dsp:spPr>
        <a:xfrm>
          <a:off x="0" y="2035357"/>
          <a:ext cx="12068175" cy="365039"/>
        </a:xfrm>
        <a:prstGeom prst="roundRect">
          <a:avLst/>
        </a:prstGeom>
        <a:gradFill rotWithShape="0">
          <a:gsLst>
            <a:gs pos="0">
              <a:schemeClr val="accent5">
                <a:hueOff val="1549471"/>
                <a:satOff val="-10257"/>
                <a:lumOff val="-1783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5">
                <a:hueOff val="1549471"/>
                <a:satOff val="-10257"/>
                <a:lumOff val="-1783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Online Security:</a:t>
          </a:r>
          <a:endParaRPr lang="en-US" sz="1600" kern="1200"/>
        </a:p>
      </dsp:txBody>
      <dsp:txXfrm>
        <a:off x="17820" y="2053177"/>
        <a:ext cx="12032535" cy="329399"/>
      </dsp:txXfrm>
    </dsp:sp>
    <dsp:sp modelId="{CA30728C-6728-48F2-9697-CFB7C6918B83}">
      <dsp:nvSpPr>
        <dsp:cNvPr id="0" name=""/>
        <dsp:cNvSpPr/>
      </dsp:nvSpPr>
      <dsp:spPr>
        <a:xfrm>
          <a:off x="0" y="2446477"/>
          <a:ext cx="12068175" cy="365039"/>
        </a:xfrm>
        <a:prstGeom prst="roundRect">
          <a:avLst/>
        </a:prstGeom>
        <a:gradFill rotWithShape="0">
          <a:gsLst>
            <a:gs pos="0">
              <a:schemeClr val="accent5">
                <a:hueOff val="1936839"/>
                <a:satOff val="-12821"/>
                <a:lumOff val="-2228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5">
                <a:hueOff val="1936839"/>
                <a:satOff val="-12821"/>
                <a:lumOff val="-2228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No:</a:t>
          </a:r>
          <a:r>
            <a:rPr lang="en-US" sz="1600" kern="1200"/>
            <a:t> 3.5K customers</a:t>
          </a:r>
        </a:p>
      </dsp:txBody>
      <dsp:txXfrm>
        <a:off x="17820" y="2464297"/>
        <a:ext cx="12032535" cy="329399"/>
      </dsp:txXfrm>
    </dsp:sp>
    <dsp:sp modelId="{01DA98DC-2C59-4729-9C83-9E1E19612CC4}">
      <dsp:nvSpPr>
        <dsp:cNvPr id="0" name=""/>
        <dsp:cNvSpPr/>
      </dsp:nvSpPr>
      <dsp:spPr>
        <a:xfrm>
          <a:off x="0" y="2857597"/>
          <a:ext cx="12068175" cy="365039"/>
        </a:xfrm>
        <a:prstGeom prst="roundRect">
          <a:avLst/>
        </a:prstGeom>
        <a:gradFill rotWithShape="0">
          <a:gsLst>
            <a:gs pos="0">
              <a:schemeClr val="accent5">
                <a:hueOff val="2324206"/>
                <a:satOff val="-15386"/>
                <a:lumOff val="-2674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5">
                <a:hueOff val="2324206"/>
                <a:satOff val="-15386"/>
                <a:lumOff val="-2674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Yes:</a:t>
          </a:r>
          <a:r>
            <a:rPr lang="en-US" sz="1600" kern="1200"/>
            <a:t> 2K customers</a:t>
          </a:r>
        </a:p>
      </dsp:txBody>
      <dsp:txXfrm>
        <a:off x="17820" y="2875417"/>
        <a:ext cx="12032535" cy="329399"/>
      </dsp:txXfrm>
    </dsp:sp>
    <dsp:sp modelId="{4CC37F87-A92C-4D89-9DC7-891A1340D20C}">
      <dsp:nvSpPr>
        <dsp:cNvPr id="0" name=""/>
        <dsp:cNvSpPr/>
      </dsp:nvSpPr>
      <dsp:spPr>
        <a:xfrm>
          <a:off x="0" y="3268717"/>
          <a:ext cx="12068175" cy="365039"/>
        </a:xfrm>
        <a:prstGeom prst="roundRect">
          <a:avLst/>
        </a:prstGeom>
        <a:gradFill rotWithShape="0">
          <a:gsLst>
            <a:gs pos="0">
              <a:schemeClr val="accent5">
                <a:hueOff val="2711574"/>
                <a:satOff val="-17950"/>
                <a:lumOff val="-3119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5">
                <a:hueOff val="2711574"/>
                <a:satOff val="-17950"/>
                <a:lumOff val="-3119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Analysis:</a:t>
          </a:r>
        </a:p>
      </dsp:txBody>
      <dsp:txXfrm>
        <a:off x="17820" y="3286537"/>
        <a:ext cx="12032535" cy="329399"/>
      </dsp:txXfrm>
    </dsp:sp>
    <dsp:sp modelId="{8FDE46DE-23EC-4378-92CD-6FA239EDE864}">
      <dsp:nvSpPr>
        <dsp:cNvPr id="0" name=""/>
        <dsp:cNvSpPr/>
      </dsp:nvSpPr>
      <dsp:spPr>
        <a:xfrm>
          <a:off x="0" y="3633757"/>
          <a:ext cx="12068175" cy="2649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3165" tIns="20320" rIns="113792" bIns="2032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200" kern="1200"/>
            <a:t>A significant number of customers lack online security. The churn rate among these customers can indicate whether online security features help in retention.</a:t>
          </a:r>
        </a:p>
      </dsp:txBody>
      <dsp:txXfrm>
        <a:off x="0" y="3633757"/>
        <a:ext cx="12068175" cy="264960"/>
      </dsp:txXfrm>
    </dsp:sp>
    <dsp:sp modelId="{E051AC40-9FEB-4BF6-8997-08A2DE96BEE6}">
      <dsp:nvSpPr>
        <dsp:cNvPr id="0" name=""/>
        <dsp:cNvSpPr/>
      </dsp:nvSpPr>
      <dsp:spPr>
        <a:xfrm>
          <a:off x="0" y="3898717"/>
          <a:ext cx="12068175" cy="365039"/>
        </a:xfrm>
        <a:prstGeom prst="roundRect">
          <a:avLst/>
        </a:prstGeom>
        <a:gradFill rotWithShape="0">
          <a:gsLst>
            <a:gs pos="0">
              <a:schemeClr val="accent5">
                <a:hueOff val="3098942"/>
                <a:satOff val="-20514"/>
                <a:lumOff val="-3565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5">
                <a:hueOff val="3098942"/>
                <a:satOff val="-20514"/>
                <a:lumOff val="-3565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Premium Tech Support:</a:t>
          </a:r>
          <a:endParaRPr lang="en-US" sz="1600" kern="1200"/>
        </a:p>
      </dsp:txBody>
      <dsp:txXfrm>
        <a:off x="17820" y="3916537"/>
        <a:ext cx="12032535" cy="329399"/>
      </dsp:txXfrm>
    </dsp:sp>
    <dsp:sp modelId="{FC3756E7-9384-47BB-A885-C2D01A7691E8}">
      <dsp:nvSpPr>
        <dsp:cNvPr id="0" name=""/>
        <dsp:cNvSpPr/>
      </dsp:nvSpPr>
      <dsp:spPr>
        <a:xfrm>
          <a:off x="0" y="4309837"/>
          <a:ext cx="12068175" cy="365039"/>
        </a:xfrm>
        <a:prstGeom prst="roundRect">
          <a:avLst/>
        </a:prstGeom>
        <a:gradFill rotWithShape="0">
          <a:gsLst>
            <a:gs pos="0">
              <a:schemeClr val="accent5">
                <a:hueOff val="3486309"/>
                <a:satOff val="-23078"/>
                <a:lumOff val="-4011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5">
                <a:hueOff val="3486309"/>
                <a:satOff val="-23078"/>
                <a:lumOff val="-4011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No:</a:t>
          </a:r>
          <a:r>
            <a:rPr lang="en-US" sz="1600" kern="1200"/>
            <a:t> 3.5K customers</a:t>
          </a:r>
        </a:p>
      </dsp:txBody>
      <dsp:txXfrm>
        <a:off x="17820" y="4327657"/>
        <a:ext cx="12032535" cy="329399"/>
      </dsp:txXfrm>
    </dsp:sp>
    <dsp:sp modelId="{2EA7FEA9-CF24-4915-A7C2-0469D84B9C5F}">
      <dsp:nvSpPr>
        <dsp:cNvPr id="0" name=""/>
        <dsp:cNvSpPr/>
      </dsp:nvSpPr>
      <dsp:spPr>
        <a:xfrm>
          <a:off x="0" y="4720957"/>
          <a:ext cx="12068175" cy="365039"/>
        </a:xfrm>
        <a:prstGeom prst="roundRect">
          <a:avLst/>
        </a:prstGeom>
        <a:gradFill rotWithShape="0">
          <a:gsLst>
            <a:gs pos="0">
              <a:schemeClr val="accent5">
                <a:hueOff val="3873677"/>
                <a:satOff val="-25643"/>
                <a:lumOff val="-4456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5">
                <a:hueOff val="3873677"/>
                <a:satOff val="-25643"/>
                <a:lumOff val="-4456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Yes:</a:t>
          </a:r>
          <a:r>
            <a:rPr lang="en-US" sz="1600" kern="1200"/>
            <a:t> 2K customers</a:t>
          </a:r>
        </a:p>
      </dsp:txBody>
      <dsp:txXfrm>
        <a:off x="17820" y="4738777"/>
        <a:ext cx="12032535" cy="329399"/>
      </dsp:txXfrm>
    </dsp:sp>
    <dsp:sp modelId="{B7D33C6D-E456-4235-BEC3-6221E0FA87CD}">
      <dsp:nvSpPr>
        <dsp:cNvPr id="0" name=""/>
        <dsp:cNvSpPr/>
      </dsp:nvSpPr>
      <dsp:spPr>
        <a:xfrm>
          <a:off x="0" y="5132077"/>
          <a:ext cx="12068175" cy="365039"/>
        </a:xfrm>
        <a:prstGeom prst="roundRect">
          <a:avLst/>
        </a:prstGeom>
        <a:gradFill rotWithShape="0">
          <a:gsLst>
            <a:gs pos="0">
              <a:schemeClr val="accent5">
                <a:hueOff val="4261045"/>
                <a:satOff val="-28207"/>
                <a:lumOff val="-4902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5">
                <a:hueOff val="4261045"/>
                <a:satOff val="-28207"/>
                <a:lumOff val="-4902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Analysis:</a:t>
          </a:r>
        </a:p>
      </dsp:txBody>
      <dsp:txXfrm>
        <a:off x="17820" y="5149897"/>
        <a:ext cx="12032535" cy="329399"/>
      </dsp:txXfrm>
    </dsp:sp>
    <dsp:sp modelId="{F7FA1D49-8627-4BBA-9995-805598C09107}">
      <dsp:nvSpPr>
        <dsp:cNvPr id="0" name=""/>
        <dsp:cNvSpPr/>
      </dsp:nvSpPr>
      <dsp:spPr>
        <a:xfrm>
          <a:off x="0" y="5497117"/>
          <a:ext cx="12068175" cy="2649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3165" tIns="20320" rIns="113792" bIns="2032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200" kern="1200"/>
            <a:t>Premium tech support is another critical feature. Comparing churn rates between customers with and without this support will highlight its importance.</a:t>
          </a:r>
        </a:p>
      </dsp:txBody>
      <dsp:txXfrm>
        <a:off x="0" y="5497117"/>
        <a:ext cx="12068175" cy="2649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32A2767-FEC0-45D8-A250-3A0CECEC10E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3D87BEA-720A-4B01-983C-6493C00177B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438802-F28A-42D1-9BCA-40E34B52D6F0}" type="datetimeFigureOut">
              <a:rPr lang="en-US" smtClean="0"/>
              <a:t>8/8/2024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7F7142-7B6D-4E82-A762-17951F13958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AA5D6A-4E5C-4EA7-A13B-15A02BB533D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8A98BC-2DB8-47A3-A77F-B9E32C26623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56843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65794D-BDB5-4811-AA4A-B25E4EF28521}" type="datetimeFigureOut">
              <a:rPr lang="en-US" smtClean="0"/>
              <a:t>8/8/2024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BB1A04-13E8-48CD-97F9-AC2568E1A8D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69996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B1A04-13E8-48CD-97F9-AC2568E1A8D4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43052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 cstate="email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8/8/2024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84169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1968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72563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022410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73892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8/8/2024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22440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8/8/2024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45445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06166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04743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73606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28012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43354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8/8/2024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593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8/8/2024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61226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8/8/2024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69502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13602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98663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 cstate="email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8/8/2024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185221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2.png"/><Relationship Id="rId7" Type="http://schemas.openxmlformats.org/officeDocument/2006/relationships/diagramQuickStyle" Target="../diagrams/quickStyle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6.jpeg"/><Relationship Id="rId9" Type="http://schemas.microsoft.com/office/2007/relationships/diagramDrawing" Target="../diagrams/drawing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 cstate="email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788D5DFD-FA42-4EB0-B24E-4180C0CC5A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1" name="Rectangle 10">
              <a:extLst>
                <a:ext uri="{FF2B5EF4-FFF2-40B4-BE49-F238E27FC236}">
                  <a16:creationId xmlns:a16="http://schemas.microsoft.com/office/drawing/2014/main" id="{CC864817-5955-484B-9D1F-9BC8DB7398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280C083F-71A6-4E55-AE35-586518FE29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 cstate="email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Picture 4" descr="Lightbulb">
            <a:extLst>
              <a:ext uri="{FF2B5EF4-FFF2-40B4-BE49-F238E27FC236}">
                <a16:creationId xmlns:a16="http://schemas.microsoft.com/office/drawing/2014/main" id="{AC06F95D-BA5D-4DEE-93EF-3FE3173D13F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11" y="10"/>
            <a:ext cx="12188389" cy="685799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D44056DF-7985-4692-968A-466E9E6AF7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15" name="Round Diagonal Corner Rectangle 7">
              <a:extLst>
                <a:ext uri="{FF2B5EF4-FFF2-40B4-BE49-F238E27FC236}">
                  <a16:creationId xmlns:a16="http://schemas.microsoft.com/office/drawing/2014/main" id="{B414A174-532A-4602-934F-9858D1D868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940B0C0C-7F94-4725-8108-62B3B7A5AE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17" name="Freeform 32">
                <a:extLst>
                  <a:ext uri="{FF2B5EF4-FFF2-40B4-BE49-F238E27FC236}">
                    <a16:creationId xmlns:a16="http://schemas.microsoft.com/office/drawing/2014/main" id="{367EAC5B-1891-480A-A3AD-B9F6A88FAC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8" name="Freeform 33">
                <a:extLst>
                  <a:ext uri="{FF2B5EF4-FFF2-40B4-BE49-F238E27FC236}">
                    <a16:creationId xmlns:a16="http://schemas.microsoft.com/office/drawing/2014/main" id="{E33FF633-15BA-464F-8F5B-26C56665F7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9" name="Freeform 34">
                <a:extLst>
                  <a:ext uri="{FF2B5EF4-FFF2-40B4-BE49-F238E27FC236}">
                    <a16:creationId xmlns:a16="http://schemas.microsoft.com/office/drawing/2014/main" id="{0C949DF6-E66B-4DB8-AB52-30CA781B48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20" name="Freeform 37">
                <a:extLst>
                  <a:ext uri="{FF2B5EF4-FFF2-40B4-BE49-F238E27FC236}">
                    <a16:creationId xmlns:a16="http://schemas.microsoft.com/office/drawing/2014/main" id="{309C2298-5EF9-4B09-8995-014F6D3BFF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21" name="Freeform 35">
                <a:extLst>
                  <a:ext uri="{FF2B5EF4-FFF2-40B4-BE49-F238E27FC236}">
                    <a16:creationId xmlns:a16="http://schemas.microsoft.com/office/drawing/2014/main" id="{319B2AFC-EBFF-477C-A364-6D575BE5AA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22" name="Freeform 36">
                <a:extLst>
                  <a:ext uri="{FF2B5EF4-FFF2-40B4-BE49-F238E27FC236}">
                    <a16:creationId xmlns:a16="http://schemas.microsoft.com/office/drawing/2014/main" id="{CC6B7D67-F2F8-4B07-B954-EAC9135B2B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23" name="Freeform 38">
                <a:extLst>
                  <a:ext uri="{FF2B5EF4-FFF2-40B4-BE49-F238E27FC236}">
                    <a16:creationId xmlns:a16="http://schemas.microsoft.com/office/drawing/2014/main" id="{7FF1659D-33DA-4F62-8567-A54020D2E2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24" name="Freeform 39">
                <a:extLst>
                  <a:ext uri="{FF2B5EF4-FFF2-40B4-BE49-F238E27FC236}">
                    <a16:creationId xmlns:a16="http://schemas.microsoft.com/office/drawing/2014/main" id="{9110F572-DC3D-4AB3-B731-B73BD65057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25" name="Freeform 40">
                <a:extLst>
                  <a:ext uri="{FF2B5EF4-FFF2-40B4-BE49-F238E27FC236}">
                    <a16:creationId xmlns:a16="http://schemas.microsoft.com/office/drawing/2014/main" id="{A2F7D0E9-68CE-40F9-B0E9-F915103ECF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26" name="Rectangle 41">
                <a:extLst>
                  <a:ext uri="{FF2B5EF4-FFF2-40B4-BE49-F238E27FC236}">
                    <a16:creationId xmlns:a16="http://schemas.microsoft.com/office/drawing/2014/main" id="{AB69A438-1FB7-454A-A3E9-0C329643CD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27" name="Freeform 32">
                <a:extLst>
                  <a:ext uri="{FF2B5EF4-FFF2-40B4-BE49-F238E27FC236}">
                    <a16:creationId xmlns:a16="http://schemas.microsoft.com/office/drawing/2014/main" id="{E64598D0-3A2C-4570-9E7C-C52C89549B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28" name="Freeform 33">
                <a:extLst>
                  <a:ext uri="{FF2B5EF4-FFF2-40B4-BE49-F238E27FC236}">
                    <a16:creationId xmlns:a16="http://schemas.microsoft.com/office/drawing/2014/main" id="{CC17CF42-8908-477B-9F36-DA1306CA01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29" name="Freeform 34">
                <a:extLst>
                  <a:ext uri="{FF2B5EF4-FFF2-40B4-BE49-F238E27FC236}">
                    <a16:creationId xmlns:a16="http://schemas.microsoft.com/office/drawing/2014/main" id="{A2457851-D4A0-404C-BF3F-99AE00B9E9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0" name="Freeform 37">
                <a:extLst>
                  <a:ext uri="{FF2B5EF4-FFF2-40B4-BE49-F238E27FC236}">
                    <a16:creationId xmlns:a16="http://schemas.microsoft.com/office/drawing/2014/main" id="{ECC300FA-EE4A-489E-9A47-79BEBF05DC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1" name="Freeform 35">
                <a:extLst>
                  <a:ext uri="{FF2B5EF4-FFF2-40B4-BE49-F238E27FC236}">
                    <a16:creationId xmlns:a16="http://schemas.microsoft.com/office/drawing/2014/main" id="{0D1F26E2-902B-416B-A1DB-80DAF78D8B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2" name="Freeform 36">
                <a:extLst>
                  <a:ext uri="{FF2B5EF4-FFF2-40B4-BE49-F238E27FC236}">
                    <a16:creationId xmlns:a16="http://schemas.microsoft.com/office/drawing/2014/main" id="{491346A0-BF6D-45A5-806A-2150768722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3" name="Freeform 38">
                <a:extLst>
                  <a:ext uri="{FF2B5EF4-FFF2-40B4-BE49-F238E27FC236}">
                    <a16:creationId xmlns:a16="http://schemas.microsoft.com/office/drawing/2014/main" id="{A8A5AAC9-38FD-4A03-AB91-236F2AAC62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4" name="Freeform 39">
                <a:extLst>
                  <a:ext uri="{FF2B5EF4-FFF2-40B4-BE49-F238E27FC236}">
                    <a16:creationId xmlns:a16="http://schemas.microsoft.com/office/drawing/2014/main" id="{7AD4105C-55AA-47FF-AC5D-5BCB0B78CD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5" name="Freeform 40">
                <a:extLst>
                  <a:ext uri="{FF2B5EF4-FFF2-40B4-BE49-F238E27FC236}">
                    <a16:creationId xmlns:a16="http://schemas.microsoft.com/office/drawing/2014/main" id="{1C4B42B1-B112-4057-82C3-E5AF3BC7F6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6" name="Rectangle 41">
                <a:extLst>
                  <a:ext uri="{FF2B5EF4-FFF2-40B4-BE49-F238E27FC236}">
                    <a16:creationId xmlns:a16="http://schemas.microsoft.com/office/drawing/2014/main" id="{C8B37395-3651-4E66-A62E-31529FABC8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IN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D687081-16D7-4BC5-A7DB-E70117439F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n-US" dirty="0"/>
              <a:t>Telecom Churn Project Case Study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41851F-203A-4F8E-AA75-478526ABA8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602038"/>
            <a:ext cx="6857999" cy="953029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Analyzing Customer Retention in the Telecom Industry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B6D540F-1E2F-416F-819F-D8216BC8F3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8758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22C724-5E44-63DE-7FC1-E0BA5FE41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69167"/>
            <a:ext cx="9905998" cy="677863"/>
          </a:xfrm>
        </p:spPr>
        <p:txBody>
          <a:bodyPr/>
          <a:lstStyle/>
          <a:p>
            <a:r>
              <a:rPr lang="en-IN" dirty="0"/>
              <a:t>Customer Profiles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4FC64B3-65AD-1DE7-558B-48F55188E1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947030"/>
            <a:ext cx="12115800" cy="5641803"/>
          </a:xfrm>
        </p:spPr>
      </p:pic>
    </p:spTree>
    <p:extLst>
      <p:ext uri="{BB962C8B-B14F-4D97-AF65-F5344CB8AC3E}">
        <p14:creationId xmlns:p14="http://schemas.microsoft.com/office/powerpoint/2010/main" val="2521238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7A4C4-23B3-5261-5B10-E8888F64F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Payment Methods Analysis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A086DC6-6E06-4F5A-3C4B-CB9D0D550D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0632" y="2097088"/>
            <a:ext cx="5405371" cy="2253551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5A1A46B-6EFE-AF65-CBF4-41D2BDDA9D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0936" y="2047477"/>
            <a:ext cx="6075309" cy="1176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8966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8000"/>
                <a:hueMod val="94000"/>
                <a:satMod val="148000"/>
                <a:lumMod val="150000"/>
              </a:schemeClr>
            </a:gs>
            <a:gs pos="100000">
              <a:schemeClr val="bg2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EEF4763-EB4A-4A35-89EB-AD2763B48C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0F14CE-7DFA-3356-3942-587C13F7C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1088" y="-116495"/>
            <a:ext cx="9905998" cy="888020"/>
          </a:xfrm>
        </p:spPr>
        <p:txBody>
          <a:bodyPr>
            <a:normAutofit/>
          </a:bodyPr>
          <a:lstStyle/>
          <a:p>
            <a:r>
              <a:rPr lang="en-IN" dirty="0"/>
              <a:t>Phone Service Analysis</a:t>
            </a:r>
          </a:p>
        </p:txBody>
      </p:sp>
      <p:graphicFrame>
        <p:nvGraphicFramePr>
          <p:cNvPr id="12" name="Content Placeholder 2">
            <a:extLst>
              <a:ext uri="{FF2B5EF4-FFF2-40B4-BE49-F238E27FC236}">
                <a16:creationId xmlns:a16="http://schemas.microsoft.com/office/drawing/2014/main" id="{BC597C93-27F6-DE50-99E9-7D22063B4B3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61990489"/>
              </p:ext>
            </p:extLst>
          </p:nvPr>
        </p:nvGraphicFramePr>
        <p:xfrm>
          <a:off x="123825" y="685800"/>
          <a:ext cx="12068175" cy="59340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581529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8000"/>
                <a:hueMod val="94000"/>
                <a:satMod val="148000"/>
                <a:lumMod val="150000"/>
              </a:schemeClr>
            </a:gs>
            <a:gs pos="100000">
              <a:schemeClr val="bg1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9B448F0-DA06-4165-AB5F-4330A20E0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92D83638-A467-411A-9C31-FE9A111CD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576BCDF-119F-4EB5-83D7-ED823C93E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solidFill>
            <a:schemeClr val="tx2">
              <a:alpha val="45000"/>
            </a:schemeClr>
          </a:soli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43D63E8F-FD8A-4CE3-B7C9-3E9E2B66B5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D107D890-1831-46D8-90FB-F2FC0B2884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02440904-A4EC-4F72-8E22-AAF4D9DB5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625E9C1F-1569-416B-A85C-FA14348722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3A186C77-43BF-4B1B-8170-48944F3057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FA8D72C1-8526-44B4-9333-5E0057ECC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790E4BA0-9C47-48B6-AA4A-8FC22DA95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FD051475-431F-4B9D-94C6-7B49A69582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82255D2F-85A1-4A19-8BC4-EB2715F36C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EBC3A004-9794-4EFA-83F0-989248797C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6EFD9FC3-E11A-44E3-BCAC-A07F3C601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4" name="Line 16">
              <a:extLst>
                <a:ext uri="{FF2B5EF4-FFF2-40B4-BE49-F238E27FC236}">
                  <a16:creationId xmlns:a16="http://schemas.microsoft.com/office/drawing/2014/main" id="{AB6AB6F7-6592-4028-B349-1C0E53A29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6C2415E6-F914-4C11-B48B-4910AA6CA6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2412013C-072A-489E-851A-CFEF91A9A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DE93DF9F-296F-4DE4-8813-D8C04DE4CF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F440D966-5030-460C-9916-BF9B915421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9" name="Rectangle 21">
              <a:extLst>
                <a:ext uri="{FF2B5EF4-FFF2-40B4-BE49-F238E27FC236}">
                  <a16:creationId xmlns:a16="http://schemas.microsoft.com/office/drawing/2014/main" id="{1EFE245D-BA05-4F4D-A6E8-40739F48E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ED67811C-F735-441C-98A6-2517EC099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3070FC44-32F9-470F-A131-868F3F1DB7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95FB52C7-C779-4E3F-978C-4595FEF868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D4EB1759-62AC-4B24-9DC6-E4F8737E8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7BF6FB39-864B-4F58-86E8-790E16FB3C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5FE4FA46-B51C-43DA-87FC-2644ED117A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25DD1322-2D3A-4E7B-B23B-B4F96E02C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6E4FFBEB-52BB-494D-AD99-A0F072AB6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7DE92406-3F65-4333-BAAA-A9A7B5AEE9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B8B0FFC4-D1BB-4BB9-A224-BB78BFD338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8709CEF-E7DD-3CE0-9F41-54EDD453A1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6500" y="2249487"/>
            <a:ext cx="9840911" cy="3541714"/>
          </a:xfrm>
        </p:spPr>
        <p:txBody>
          <a:bodyPr anchor="t"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200" b="1"/>
              <a:t>Key Insights:</a:t>
            </a:r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200"/>
              <a:t>Internet service is widely used, making it a baseline service.</a:t>
            </a:r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200"/>
              <a:t>Online security and premium tech support significantly impact churn, suggesting these features should be emphasized or improved.</a:t>
            </a:r>
          </a:p>
          <a:p>
            <a:pPr>
              <a:lnSpc>
                <a:spcPct val="110000"/>
              </a:lnSpc>
            </a:pPr>
            <a:r>
              <a:rPr lang="en-US" sz="2200" b="1"/>
              <a:t>Actionable Recommendations:</a:t>
            </a:r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200"/>
              <a:t>Enhance online security features and promote them to customers.</a:t>
            </a:r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200"/>
              <a:t>Offer premium tech support as a value-added service to reduce churn.</a:t>
            </a:r>
          </a:p>
          <a:p>
            <a:pPr>
              <a:lnSpc>
                <a:spcPct val="110000"/>
              </a:lnSpc>
            </a:pPr>
            <a:endParaRPr lang="en-IN" sz="2200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DB4BB99-C854-45F9-BED1-63D15E3A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2">
              <a:alpha val="45000"/>
            </a:schemeClr>
          </a:solidFill>
        </p:grpSpPr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5D1CCC4C-284C-4BF6-97D9-D97467463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3" name="Freeform 33">
              <a:extLst>
                <a:ext uri="{FF2B5EF4-FFF2-40B4-BE49-F238E27FC236}">
                  <a16:creationId xmlns:a16="http://schemas.microsoft.com/office/drawing/2014/main" id="{35D82D1B-EB09-4028-9107-D60B547C7B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1389EE93-8059-437E-8507-7557AD68F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377C05DC-75FF-4426-A34F-DBF0C7E7BE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03D385C8-866D-437D-91B1-2E3ECDD88E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3F649CBB-748F-4C79-A14F-C531C40B08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7F4622C0-84AF-41F1-9128-FE73CADD36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CC6F29C1-A471-4CDE-8C21-E4B15C5EF4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67F5B7DA-86C7-4AE0-96B6-D7F5AA51E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51" name="Rectangle 41">
              <a:extLst>
                <a:ext uri="{FF2B5EF4-FFF2-40B4-BE49-F238E27FC236}">
                  <a16:creationId xmlns:a16="http://schemas.microsoft.com/office/drawing/2014/main" id="{0FA481E3-0439-484A-AC9B-19D58B98E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6100535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450D5-B80D-424A-A934-8ABDF0AC2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Contract Types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84D066-35A4-EACC-94F2-0BBD40DE48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50996" y="2333423"/>
            <a:ext cx="4934287" cy="272033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A7E3CF2-AEBC-365F-5C13-BA83BC83A1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75" y="2197171"/>
            <a:ext cx="3612872" cy="299284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1CBCAC3-D898-85E4-2E63-B8B749A409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43831" y="2179032"/>
            <a:ext cx="2870330" cy="3029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5106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9AE4726C-1831-4FE3-9A11-227F0DC2F0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0" name="Rectangle 9">
              <a:extLst>
                <a:ext uri="{FF2B5EF4-FFF2-40B4-BE49-F238E27FC236}">
                  <a16:creationId xmlns:a16="http://schemas.microsoft.com/office/drawing/2014/main" id="{B651D7F7-8C54-448E-A268-1CBFAD87D4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E3B56E94-40E1-489A-98B2-A3238D66A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28EBD4F-BE11-43E4-9F57-E30CDBD1E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5711" y="75593"/>
            <a:ext cx="6050713" cy="1478570"/>
          </a:xfrm>
        </p:spPr>
        <p:txBody>
          <a:bodyPr>
            <a:normAutofit/>
          </a:bodyPr>
          <a:lstStyle/>
          <a:p>
            <a:r>
              <a:rPr lang="en-US" sz="3100"/>
              <a:t>Actionable Recommendations to Reduce Churn</a:t>
            </a:r>
            <a:br>
              <a:rPr lang="en-US" sz="3100"/>
            </a:br>
            <a:endParaRPr lang="en-IN" sz="3100"/>
          </a:p>
        </p:txBody>
      </p:sp>
      <p:pic>
        <p:nvPicPr>
          <p:cNvPr id="5" name="Picture 4" descr="White percentage symbol on red background">
            <a:extLst>
              <a:ext uri="{FF2B5EF4-FFF2-40B4-BE49-F238E27FC236}">
                <a16:creationId xmlns:a16="http://schemas.microsoft.com/office/drawing/2014/main" id="{887E8F4F-4F0F-4BA8-0A41-A3D334FDFBC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5362" r="9518" b="-1"/>
          <a:stretch/>
        </p:blipFill>
        <p:spPr>
          <a:xfrm>
            <a:off x="-5597" y="10"/>
            <a:ext cx="4635583" cy="6857990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E916825F-759B-4F1A-BA80-AF7137691E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AF64541-DE3B-4DBB-84E1-907956469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9175DCC0-514A-4CA1-AD9A-1BB0FFF1B4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10371924-94D9-48AF-9D5B-6471775BE8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C964FF9-A41A-438C-A22B-62690C98F1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61716CD6-1875-4567-B3E2-364CD0960D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31A293D3-7189-453D-AB91-1291AAFF3D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87CB4EFE-58B3-4326-9CFB-A2AFADDFA5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1" name="Freeform 12">
              <a:extLst>
                <a:ext uri="{FF2B5EF4-FFF2-40B4-BE49-F238E27FC236}">
                  <a16:creationId xmlns:a16="http://schemas.microsoft.com/office/drawing/2014/main" id="{249CF4D3-B5A3-4287-BC9D-E9BB8FA6E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2" name="Freeform 13">
              <a:extLst>
                <a:ext uri="{FF2B5EF4-FFF2-40B4-BE49-F238E27FC236}">
                  <a16:creationId xmlns:a16="http://schemas.microsoft.com/office/drawing/2014/main" id="{4D2515F2-4D11-41AF-A6B1-7D084BEA98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3" name="Freeform 14">
              <a:extLst>
                <a:ext uri="{FF2B5EF4-FFF2-40B4-BE49-F238E27FC236}">
                  <a16:creationId xmlns:a16="http://schemas.microsoft.com/office/drawing/2014/main" id="{331BCBF4-0DC2-426E-84B3-AE38E403C9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4" name="Freeform 15">
              <a:extLst>
                <a:ext uri="{FF2B5EF4-FFF2-40B4-BE49-F238E27FC236}">
                  <a16:creationId xmlns:a16="http://schemas.microsoft.com/office/drawing/2014/main" id="{EC8AF156-0BE9-437D-A83B-87364146D0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5" name="Freeform 16">
              <a:extLst>
                <a:ext uri="{FF2B5EF4-FFF2-40B4-BE49-F238E27FC236}">
                  <a16:creationId xmlns:a16="http://schemas.microsoft.com/office/drawing/2014/main" id="{AC8CB256-3F62-4406-88F5-CE2421FF25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6" name="Freeform 17">
              <a:extLst>
                <a:ext uri="{FF2B5EF4-FFF2-40B4-BE49-F238E27FC236}">
                  <a16:creationId xmlns:a16="http://schemas.microsoft.com/office/drawing/2014/main" id="{F3E812EB-415E-4B60-B0FB-65386882CE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7" name="Freeform 18">
              <a:extLst>
                <a:ext uri="{FF2B5EF4-FFF2-40B4-BE49-F238E27FC236}">
                  <a16:creationId xmlns:a16="http://schemas.microsoft.com/office/drawing/2014/main" id="{EB4C95D7-8E6D-45EC-8CA1-9123D718E3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8" name="Freeform 19">
              <a:extLst>
                <a:ext uri="{FF2B5EF4-FFF2-40B4-BE49-F238E27FC236}">
                  <a16:creationId xmlns:a16="http://schemas.microsoft.com/office/drawing/2014/main" id="{83F62FD2-2F62-4495-997C-8BD7F95AB8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9" name="Freeform 20">
              <a:extLst>
                <a:ext uri="{FF2B5EF4-FFF2-40B4-BE49-F238E27FC236}">
                  <a16:creationId xmlns:a16="http://schemas.microsoft.com/office/drawing/2014/main" id="{B7DFE0F9-22A3-4846-8D4E-0D193BD328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0" name="Freeform 21">
              <a:extLst>
                <a:ext uri="{FF2B5EF4-FFF2-40B4-BE49-F238E27FC236}">
                  <a16:creationId xmlns:a16="http://schemas.microsoft.com/office/drawing/2014/main" id="{244DAF25-7415-491A-9FF6-E04BC2DC2E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1" name="Freeform 22">
              <a:extLst>
                <a:ext uri="{FF2B5EF4-FFF2-40B4-BE49-F238E27FC236}">
                  <a16:creationId xmlns:a16="http://schemas.microsoft.com/office/drawing/2014/main" id="{7ACA3646-863C-4D00-A58A-62C7FE71CE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2" name="Freeform 23">
              <a:extLst>
                <a:ext uri="{FF2B5EF4-FFF2-40B4-BE49-F238E27FC236}">
                  <a16:creationId xmlns:a16="http://schemas.microsoft.com/office/drawing/2014/main" id="{0EA18B38-BD42-45ED-8458-FB205DBC76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3" name="Freeform 24">
              <a:extLst>
                <a:ext uri="{FF2B5EF4-FFF2-40B4-BE49-F238E27FC236}">
                  <a16:creationId xmlns:a16="http://schemas.microsoft.com/office/drawing/2014/main" id="{45302917-5DBE-4CF2-B52F-478F93FDDE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4" name="Freeform 25">
              <a:extLst>
                <a:ext uri="{FF2B5EF4-FFF2-40B4-BE49-F238E27FC236}">
                  <a16:creationId xmlns:a16="http://schemas.microsoft.com/office/drawing/2014/main" id="{8E61E6FD-D40E-479C-ABE9-2B69AE20D8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5" name="Freeform 26">
              <a:extLst>
                <a:ext uri="{FF2B5EF4-FFF2-40B4-BE49-F238E27FC236}">
                  <a16:creationId xmlns:a16="http://schemas.microsoft.com/office/drawing/2014/main" id="{2F4DEB4F-F824-48D7-AF9B-B5D905DCD1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6" name="Freeform 27">
              <a:extLst>
                <a:ext uri="{FF2B5EF4-FFF2-40B4-BE49-F238E27FC236}">
                  <a16:creationId xmlns:a16="http://schemas.microsoft.com/office/drawing/2014/main" id="{F76CFA02-6090-4464-B573-BCA350C901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7" name="Freeform 28">
              <a:extLst>
                <a:ext uri="{FF2B5EF4-FFF2-40B4-BE49-F238E27FC236}">
                  <a16:creationId xmlns:a16="http://schemas.microsoft.com/office/drawing/2014/main" id="{51BE8BEC-76C7-41FE-AB76-35194C2442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8" name="Freeform 29">
              <a:extLst>
                <a:ext uri="{FF2B5EF4-FFF2-40B4-BE49-F238E27FC236}">
                  <a16:creationId xmlns:a16="http://schemas.microsoft.com/office/drawing/2014/main" id="{710F61D4-3B34-45A9-B9B7-CE0373AB49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9" name="Freeform 30">
              <a:extLst>
                <a:ext uri="{FF2B5EF4-FFF2-40B4-BE49-F238E27FC236}">
                  <a16:creationId xmlns:a16="http://schemas.microsoft.com/office/drawing/2014/main" id="{451F080F-4CFB-4626-87CA-BB4CACA1C6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0" name="Freeform 31">
              <a:extLst>
                <a:ext uri="{FF2B5EF4-FFF2-40B4-BE49-F238E27FC236}">
                  <a16:creationId xmlns:a16="http://schemas.microsoft.com/office/drawing/2014/main" id="{667BBD71-2295-4A66-B76C-F82175C2B0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1" name="Freeform 32">
              <a:extLst>
                <a:ext uri="{FF2B5EF4-FFF2-40B4-BE49-F238E27FC236}">
                  <a16:creationId xmlns:a16="http://schemas.microsoft.com/office/drawing/2014/main" id="{B6644DE8-5BD1-4D5F-B245-0D3A21BCE1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A4DE8FD0-E681-4D9C-85C2-BEA4C2B3A0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3" name="Freeform 34">
              <a:extLst>
                <a:ext uri="{FF2B5EF4-FFF2-40B4-BE49-F238E27FC236}">
                  <a16:creationId xmlns:a16="http://schemas.microsoft.com/office/drawing/2014/main" id="{D46033BD-1026-4388-B926-9D11E1D7C4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4" name="Freeform 35">
              <a:extLst>
                <a:ext uri="{FF2B5EF4-FFF2-40B4-BE49-F238E27FC236}">
                  <a16:creationId xmlns:a16="http://schemas.microsoft.com/office/drawing/2014/main" id="{1FA74D4C-2E28-42C5-A7FA-3C7D6BD8B7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5" name="Freeform 36">
              <a:extLst>
                <a:ext uri="{FF2B5EF4-FFF2-40B4-BE49-F238E27FC236}">
                  <a16:creationId xmlns:a16="http://schemas.microsoft.com/office/drawing/2014/main" id="{FADF7B3F-903C-456C-983E-C9868DDAB9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6" name="Freeform 37">
              <a:extLst>
                <a:ext uri="{FF2B5EF4-FFF2-40B4-BE49-F238E27FC236}">
                  <a16:creationId xmlns:a16="http://schemas.microsoft.com/office/drawing/2014/main" id="{033F8698-1549-44AD-8DAD-0055D7B807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7" name="Freeform 38">
              <a:extLst>
                <a:ext uri="{FF2B5EF4-FFF2-40B4-BE49-F238E27FC236}">
                  <a16:creationId xmlns:a16="http://schemas.microsoft.com/office/drawing/2014/main" id="{F1BDD4B6-46FD-4048-ADF1-32EADD9E5A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8" name="Freeform 39">
              <a:extLst>
                <a:ext uri="{FF2B5EF4-FFF2-40B4-BE49-F238E27FC236}">
                  <a16:creationId xmlns:a16="http://schemas.microsoft.com/office/drawing/2014/main" id="{E7F387A7-B3BF-4B1A-BFCA-2D21AD3DFE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9" name="Freeform 40">
              <a:extLst>
                <a:ext uri="{FF2B5EF4-FFF2-40B4-BE49-F238E27FC236}">
                  <a16:creationId xmlns:a16="http://schemas.microsoft.com/office/drawing/2014/main" id="{7A1B6BC8-EA82-459D-A0E0-4EBE394E71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50" name="Freeform 41">
              <a:extLst>
                <a:ext uri="{FF2B5EF4-FFF2-40B4-BE49-F238E27FC236}">
                  <a16:creationId xmlns:a16="http://schemas.microsoft.com/office/drawing/2014/main" id="{8B94E190-DDC2-4545-906F-A1699BD73D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51" name="Freeform 42">
              <a:extLst>
                <a:ext uri="{FF2B5EF4-FFF2-40B4-BE49-F238E27FC236}">
                  <a16:creationId xmlns:a16="http://schemas.microsoft.com/office/drawing/2014/main" id="{D9807239-A5BA-4BB3-9194-BCE3B2F21C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52" name="Freeform 43">
              <a:extLst>
                <a:ext uri="{FF2B5EF4-FFF2-40B4-BE49-F238E27FC236}">
                  <a16:creationId xmlns:a16="http://schemas.microsoft.com/office/drawing/2014/main" id="{04D300FD-DC53-4375-8981-09EA63BCF1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53" name="Freeform 44">
              <a:extLst>
                <a:ext uri="{FF2B5EF4-FFF2-40B4-BE49-F238E27FC236}">
                  <a16:creationId xmlns:a16="http://schemas.microsoft.com/office/drawing/2014/main" id="{1DF83FFD-4C16-41FD-928F-6E88AFC451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A5B4BC2F-B667-462B-99D8-0C433124AB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55" name="Freeform 46">
              <a:extLst>
                <a:ext uri="{FF2B5EF4-FFF2-40B4-BE49-F238E27FC236}">
                  <a16:creationId xmlns:a16="http://schemas.microsoft.com/office/drawing/2014/main" id="{0CBD9EFB-AC61-4674-B75A-56449003CC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56" name="Freeform 47">
              <a:extLst>
                <a:ext uri="{FF2B5EF4-FFF2-40B4-BE49-F238E27FC236}">
                  <a16:creationId xmlns:a16="http://schemas.microsoft.com/office/drawing/2014/main" id="{1AD4BBB0-F6A7-451F-BE09-DF619F38EB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57" name="Freeform 48">
              <a:extLst>
                <a:ext uri="{FF2B5EF4-FFF2-40B4-BE49-F238E27FC236}">
                  <a16:creationId xmlns:a16="http://schemas.microsoft.com/office/drawing/2014/main" id="{A258B285-AE5E-473A-AA72-3C95E1D833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58" name="Freeform 49">
              <a:extLst>
                <a:ext uri="{FF2B5EF4-FFF2-40B4-BE49-F238E27FC236}">
                  <a16:creationId xmlns:a16="http://schemas.microsoft.com/office/drawing/2014/main" id="{7BEEDDE5-CB8A-4DF9-858F-4D9462D955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59" name="Freeform 50">
              <a:extLst>
                <a:ext uri="{FF2B5EF4-FFF2-40B4-BE49-F238E27FC236}">
                  <a16:creationId xmlns:a16="http://schemas.microsoft.com/office/drawing/2014/main" id="{DA1C731B-9B66-4D65-BF47-04B118107B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60" name="Freeform 51">
              <a:extLst>
                <a:ext uri="{FF2B5EF4-FFF2-40B4-BE49-F238E27FC236}">
                  <a16:creationId xmlns:a16="http://schemas.microsoft.com/office/drawing/2014/main" id="{58DBFEC6-C6DC-4B7A-934F-5A79EC3280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61" name="Freeform 52">
              <a:extLst>
                <a:ext uri="{FF2B5EF4-FFF2-40B4-BE49-F238E27FC236}">
                  <a16:creationId xmlns:a16="http://schemas.microsoft.com/office/drawing/2014/main" id="{9948D8CB-2DBE-4E48-98EA-DF9E2666A2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62" name="Freeform 53">
              <a:extLst>
                <a:ext uri="{FF2B5EF4-FFF2-40B4-BE49-F238E27FC236}">
                  <a16:creationId xmlns:a16="http://schemas.microsoft.com/office/drawing/2014/main" id="{56AB69F6-9F0B-4AB6-BCA8-AA2FD69E99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63" name="Freeform 54">
              <a:extLst>
                <a:ext uri="{FF2B5EF4-FFF2-40B4-BE49-F238E27FC236}">
                  <a16:creationId xmlns:a16="http://schemas.microsoft.com/office/drawing/2014/main" id="{0E7FB426-288D-4B0B-B73B-10CCC0EF41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64" name="Freeform 55">
              <a:extLst>
                <a:ext uri="{FF2B5EF4-FFF2-40B4-BE49-F238E27FC236}">
                  <a16:creationId xmlns:a16="http://schemas.microsoft.com/office/drawing/2014/main" id="{A5C59C6B-46C9-48C9-9F57-2EE738B531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65" name="Freeform 56">
              <a:extLst>
                <a:ext uri="{FF2B5EF4-FFF2-40B4-BE49-F238E27FC236}">
                  <a16:creationId xmlns:a16="http://schemas.microsoft.com/office/drawing/2014/main" id="{7CE85F33-17DC-4273-B06F-D171094449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66" name="Freeform 57">
              <a:extLst>
                <a:ext uri="{FF2B5EF4-FFF2-40B4-BE49-F238E27FC236}">
                  <a16:creationId xmlns:a16="http://schemas.microsoft.com/office/drawing/2014/main" id="{5CD001CF-F2C4-4810-A8D9-679F9F89E5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67" name="Freeform 58">
              <a:extLst>
                <a:ext uri="{FF2B5EF4-FFF2-40B4-BE49-F238E27FC236}">
                  <a16:creationId xmlns:a16="http://schemas.microsoft.com/office/drawing/2014/main" id="{69F4BCDD-D153-40D2-8DD1-2509EE0CE4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FDFD3C-6276-02A6-D107-A40EDC4104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2850" y="1209674"/>
            <a:ext cx="7442950" cy="5410201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400" b="1"/>
              <a:t>1. Addressing Top Churn Reasons:</a:t>
            </a:r>
            <a:endParaRPr lang="en-US" sz="1400"/>
          </a:p>
          <a:p>
            <a:pPr>
              <a:lnSpc>
                <a:spcPct val="110000"/>
              </a:lnSpc>
            </a:pPr>
            <a:r>
              <a:rPr lang="en-US" sz="1400" b="1"/>
              <a:t>Price Too High:</a:t>
            </a:r>
            <a:endParaRPr lang="en-US" sz="1400"/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400" b="1"/>
              <a:t>Recommendation:</a:t>
            </a:r>
            <a:r>
              <a:rPr lang="en-US" sz="1400"/>
              <a:t> Implement flexible pricing plans and discounts for long-term contracts.</a:t>
            </a:r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400" b="1"/>
              <a:t>Action Steps:</a:t>
            </a:r>
            <a:endParaRPr lang="en-US" sz="1400"/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400"/>
              <a:t>Introduce tiered pricing based on usage.</a:t>
            </a:r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400"/>
              <a:t>Offer loyalty discounts and promotions.</a:t>
            </a:r>
          </a:p>
          <a:p>
            <a:pPr>
              <a:lnSpc>
                <a:spcPct val="110000"/>
              </a:lnSpc>
            </a:pPr>
            <a:r>
              <a:rPr lang="en-US" sz="1400" b="1"/>
              <a:t>Product Dissatisfaction:</a:t>
            </a:r>
            <a:endParaRPr lang="en-US" sz="1400"/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400" b="1"/>
              <a:t>Recommendation:</a:t>
            </a:r>
            <a:r>
              <a:rPr lang="en-US" sz="1400"/>
              <a:t> Enhance product quality and features based on customer feedback.</a:t>
            </a:r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400" b="1"/>
              <a:t>Action Steps:</a:t>
            </a:r>
            <a:endParaRPr lang="en-US" sz="1400"/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400"/>
              <a:t>Conduct regular surveys and focus groups.</a:t>
            </a:r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400"/>
              <a:t>Implement feedback loops to incorporate suggestions into product development.</a:t>
            </a:r>
          </a:p>
          <a:p>
            <a:pPr>
              <a:lnSpc>
                <a:spcPct val="110000"/>
              </a:lnSpc>
            </a:pPr>
            <a:r>
              <a:rPr lang="en-US" sz="1400" b="1"/>
              <a:t>Network Reliability:</a:t>
            </a:r>
            <a:endParaRPr lang="en-US" sz="1400"/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400" b="1"/>
              <a:t>Recommendation:</a:t>
            </a:r>
            <a:r>
              <a:rPr lang="en-US" sz="1400"/>
              <a:t> Invest in infrastructure to improve network reliability and coverage.</a:t>
            </a:r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400" b="1"/>
              <a:t>Action Steps:</a:t>
            </a:r>
            <a:endParaRPr lang="en-US" sz="1400"/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400"/>
              <a:t>Identify and upgrade weak network areas.</a:t>
            </a:r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400"/>
              <a:t>Provide backup solutions during outages.</a:t>
            </a:r>
          </a:p>
          <a:p>
            <a:pPr>
              <a:lnSpc>
                <a:spcPct val="110000"/>
              </a:lnSpc>
            </a:pP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22695538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Group 71">
            <a:extLst>
              <a:ext uri="{FF2B5EF4-FFF2-40B4-BE49-F238E27FC236}">
                <a16:creationId xmlns:a16="http://schemas.microsoft.com/office/drawing/2014/main" id="{A0B38558-5389-4817-936F-FD62560CAC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3" name="Rectangle 72">
              <a:extLst>
                <a:ext uri="{FF2B5EF4-FFF2-40B4-BE49-F238E27FC236}">
                  <a16:creationId xmlns:a16="http://schemas.microsoft.com/office/drawing/2014/main" id="{CCB252B9-42EF-4414-AA22-2A95C18197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4" name="Picture 2">
              <a:extLst>
                <a:ext uri="{FF2B5EF4-FFF2-40B4-BE49-F238E27FC236}">
                  <a16:creationId xmlns:a16="http://schemas.microsoft.com/office/drawing/2014/main" id="{F9C2C800-C3E3-4317-A3CC-1558D71F14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Picture 4" descr="White puzzle with one red piece">
            <a:extLst>
              <a:ext uri="{FF2B5EF4-FFF2-40B4-BE49-F238E27FC236}">
                <a16:creationId xmlns:a16="http://schemas.microsoft.com/office/drawing/2014/main" id="{800DC243-DFFA-F109-AD79-B468EE74D216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rcRect l="29"/>
          <a:stretch/>
        </p:blipFill>
        <p:spPr>
          <a:xfrm>
            <a:off x="3611" y="10"/>
            <a:ext cx="12188389" cy="6857990"/>
          </a:xfrm>
          <a:prstGeom prst="rect">
            <a:avLst/>
          </a:prstGeom>
        </p:spPr>
      </p:pic>
      <p:grpSp>
        <p:nvGrpSpPr>
          <p:cNvPr id="76" name="Group 75">
            <a:extLst>
              <a:ext uri="{FF2B5EF4-FFF2-40B4-BE49-F238E27FC236}">
                <a16:creationId xmlns:a16="http://schemas.microsoft.com/office/drawing/2014/main" id="{15502586-682B-4EDF-9515-674BB4E1CD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72533" y="0"/>
            <a:ext cx="11455400" cy="6848476"/>
            <a:chOff x="372533" y="0"/>
            <a:chExt cx="11455400" cy="6848476"/>
          </a:xfrm>
        </p:grpSpPr>
        <p:sp>
          <p:nvSpPr>
            <p:cNvPr id="77" name="Round Diagonal Corner Rectangle 7">
              <a:extLst>
                <a:ext uri="{FF2B5EF4-FFF2-40B4-BE49-F238E27FC236}">
                  <a16:creationId xmlns:a16="http://schemas.microsoft.com/office/drawing/2014/main" id="{C4491F87-B86B-413A-ACCD-56525E5330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22867" y="766234"/>
              <a:ext cx="10346266" cy="5325532"/>
            </a:xfrm>
            <a:prstGeom prst="round2DiagRect">
              <a:avLst>
                <a:gd name="adj1" fmla="val 4147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04A25545-7FDA-465A-8546-9D927F8286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085512" y="0"/>
              <a:ext cx="650875" cy="1730375"/>
              <a:chOff x="11347978" y="0"/>
              <a:chExt cx="650875" cy="1730375"/>
            </a:xfrm>
          </p:grpSpPr>
          <p:sp>
            <p:nvSpPr>
              <p:cNvPr id="98" name="Freeform 32">
                <a:extLst>
                  <a:ext uri="{FF2B5EF4-FFF2-40B4-BE49-F238E27FC236}">
                    <a16:creationId xmlns:a16="http://schemas.microsoft.com/office/drawing/2014/main" id="{0AC67F09-E0D9-410A-A4DE-72D31697EBC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67041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9" name="Freeform 33">
                <a:extLst>
                  <a:ext uri="{FF2B5EF4-FFF2-40B4-BE49-F238E27FC236}">
                    <a16:creationId xmlns:a16="http://schemas.microsoft.com/office/drawing/2014/main" id="{B78F2FDE-85C9-4650-919F-C35464007D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47978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00" name="Freeform 34">
                <a:extLst>
                  <a:ext uri="{FF2B5EF4-FFF2-40B4-BE49-F238E27FC236}">
                    <a16:creationId xmlns:a16="http://schemas.microsoft.com/office/drawing/2014/main" id="{57DD2F8B-5242-455C-B03F-E2F6B6732EF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14678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01" name="Freeform 37">
                <a:extLst>
                  <a:ext uri="{FF2B5EF4-FFF2-40B4-BE49-F238E27FC236}">
                    <a16:creationId xmlns:a16="http://schemas.microsoft.com/office/drawing/2014/main" id="{B8CE3E90-8A76-4CD5-B28C-D71FF37185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94053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IN"/>
              </a:p>
            </p:txBody>
          </p:sp>
        </p:grpSp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4C374541-D033-4B72-A232-5461EEAD4D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flipH="1">
              <a:off x="11229445" y="4867275"/>
              <a:ext cx="598488" cy="1981201"/>
              <a:chOff x="11424178" y="4867275"/>
              <a:chExt cx="598488" cy="1981201"/>
            </a:xfrm>
          </p:grpSpPr>
          <p:sp>
            <p:nvSpPr>
              <p:cNvPr id="92" name="Freeform 35">
                <a:extLst>
                  <a:ext uri="{FF2B5EF4-FFF2-40B4-BE49-F238E27FC236}">
                    <a16:creationId xmlns:a16="http://schemas.microsoft.com/office/drawing/2014/main" id="{94766BAB-FE6E-4247-886B-736F831FEB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14666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3" name="Freeform 36">
                <a:extLst>
                  <a:ext uri="{FF2B5EF4-FFF2-40B4-BE49-F238E27FC236}">
                    <a16:creationId xmlns:a16="http://schemas.microsoft.com/office/drawing/2014/main" id="{3C954FB2-C7A0-468C-8AD2-C278DCA642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55966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4" name="Freeform 38">
                <a:extLst>
                  <a:ext uri="{FF2B5EF4-FFF2-40B4-BE49-F238E27FC236}">
                    <a16:creationId xmlns:a16="http://schemas.microsoft.com/office/drawing/2014/main" id="{F52FBFD5-A528-4DB8-A802-814A7E421D6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19441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5" name="Freeform 39">
                <a:extLst>
                  <a:ext uri="{FF2B5EF4-FFF2-40B4-BE49-F238E27FC236}">
                    <a16:creationId xmlns:a16="http://schemas.microsoft.com/office/drawing/2014/main" id="{E57CCB6D-72AF-4D41-8C6C-9750D43DC6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24178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6" name="Freeform 40">
                <a:extLst>
                  <a:ext uri="{FF2B5EF4-FFF2-40B4-BE49-F238E27FC236}">
                    <a16:creationId xmlns:a16="http://schemas.microsoft.com/office/drawing/2014/main" id="{19D203AA-CF94-405B-800C-0C79855218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32166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7" name="Rectangle 41">
                <a:extLst>
                  <a:ext uri="{FF2B5EF4-FFF2-40B4-BE49-F238E27FC236}">
                    <a16:creationId xmlns:a16="http://schemas.microsoft.com/office/drawing/2014/main" id="{7D053665-E810-419F-9D63-2A54CB4773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22653" y="6596063"/>
                <a:ext cx="23813" cy="252413"/>
              </a:xfrm>
              <a:prstGeom prst="rect">
                <a:avLst/>
              </a:pr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IN"/>
              </a:p>
            </p:txBody>
          </p:sp>
        </p:grp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DEAF6153-6BF6-448C-81C1-2817B0F780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flipH="1">
              <a:off x="440267" y="5118101"/>
              <a:ext cx="650875" cy="1730375"/>
              <a:chOff x="118533" y="5118101"/>
              <a:chExt cx="650875" cy="1730375"/>
            </a:xfrm>
          </p:grpSpPr>
          <p:sp>
            <p:nvSpPr>
              <p:cNvPr id="88" name="Freeform 32">
                <a:extLst>
                  <a:ext uri="{FF2B5EF4-FFF2-40B4-BE49-F238E27FC236}">
                    <a16:creationId xmlns:a16="http://schemas.microsoft.com/office/drawing/2014/main" id="{A7E0D3C0-552C-4741-AFBE-E665CEA0689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237596" y="6335713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89" name="Freeform 33">
                <a:extLst>
                  <a:ext uri="{FF2B5EF4-FFF2-40B4-BE49-F238E27FC236}">
                    <a16:creationId xmlns:a16="http://schemas.microsoft.com/office/drawing/2014/main" id="{CAF96EBF-4E74-4F88-BD05-A4AE1694A4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18533" y="622141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0" name="Freeform 34">
                <a:extLst>
                  <a:ext uri="{FF2B5EF4-FFF2-40B4-BE49-F238E27FC236}">
                    <a16:creationId xmlns:a16="http://schemas.microsoft.com/office/drawing/2014/main" id="{D49C51B9-E4E4-410D-8AAB-7E308A1D45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385233" y="5118101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1" name="Freeform 37">
                <a:extLst>
                  <a:ext uri="{FF2B5EF4-FFF2-40B4-BE49-F238E27FC236}">
                    <a16:creationId xmlns:a16="http://schemas.microsoft.com/office/drawing/2014/main" id="{354F0627-1BD6-4455-967A-32DB31C82C3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464608" y="5299075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IN"/>
              </a:p>
            </p:txBody>
          </p:sp>
        </p:grp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BC21AED9-0CB5-426C-A1C4-6EEB54805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72533" y="0"/>
              <a:ext cx="598488" cy="1981201"/>
              <a:chOff x="194733" y="0"/>
              <a:chExt cx="598488" cy="1981201"/>
            </a:xfrm>
          </p:grpSpPr>
          <p:sp>
            <p:nvSpPr>
              <p:cNvPr id="82" name="Freeform 35">
                <a:extLst>
                  <a:ext uri="{FF2B5EF4-FFF2-40B4-BE49-F238E27FC236}">
                    <a16:creationId xmlns:a16="http://schemas.microsoft.com/office/drawing/2014/main" id="{8D8A778B-9916-47AC-A28A-07F01A83F4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285221" y="0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83" name="Freeform 36">
                <a:extLst>
                  <a:ext uri="{FF2B5EF4-FFF2-40B4-BE49-F238E27FC236}">
                    <a16:creationId xmlns:a16="http://schemas.microsoft.com/office/drawing/2014/main" id="{65323B96-DF0E-463C-B290-C22D3C55324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526521" y="1141413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84" name="Freeform 38">
                <a:extLst>
                  <a:ext uri="{FF2B5EF4-FFF2-40B4-BE49-F238E27FC236}">
                    <a16:creationId xmlns:a16="http://schemas.microsoft.com/office/drawing/2014/main" id="{65A0E255-1142-422E-A62A-5044177C5A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389996" y="1792288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85" name="Freeform 39">
                <a:extLst>
                  <a:ext uri="{FF2B5EF4-FFF2-40B4-BE49-F238E27FC236}">
                    <a16:creationId xmlns:a16="http://schemas.microsoft.com/office/drawing/2014/main" id="{233A955D-DB0D-42F8-B490-E01FB9C45C3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94733" y="0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86" name="Freeform 40">
                <a:extLst>
                  <a:ext uri="{FF2B5EF4-FFF2-40B4-BE49-F238E27FC236}">
                    <a16:creationId xmlns:a16="http://schemas.microsoft.com/office/drawing/2014/main" id="{F0F0C29B-EB52-470C-AF64-FC54F5C250F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02721" y="24288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87" name="Rectangle 41">
                <a:extLst>
                  <a:ext uri="{FF2B5EF4-FFF2-40B4-BE49-F238E27FC236}">
                    <a16:creationId xmlns:a16="http://schemas.microsoft.com/office/drawing/2014/main" id="{A6C0E942-454D-483D-84FB-89308C8F15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93208" y="0"/>
                <a:ext cx="23813" cy="252413"/>
              </a:xfrm>
              <a:prstGeom prst="rect">
                <a:avLst/>
              </a:pr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IN"/>
              </a:p>
            </p:txBody>
          </p:sp>
        </p:grp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521C69-7483-B138-A246-0DFFDCD0AA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1" y="1066800"/>
            <a:ext cx="9905999" cy="4639733"/>
          </a:xfrm>
        </p:spPr>
        <p:txBody>
          <a:bodyPr anchor="ctr"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800" b="1" dirty="0"/>
              <a:t>Service and Experience Enhancement:</a:t>
            </a:r>
            <a:endParaRPr lang="en-US" sz="1800" dirty="0"/>
          </a:p>
          <a:p>
            <a:pPr>
              <a:lnSpc>
                <a:spcPct val="110000"/>
              </a:lnSpc>
            </a:pPr>
            <a:r>
              <a:rPr lang="en-US" sz="1800" b="1" dirty="0"/>
              <a:t>Improve Self-Service Options:</a:t>
            </a:r>
            <a:endParaRPr lang="en-US" sz="1800" dirty="0"/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800" b="1" dirty="0"/>
              <a:t>Recommendation:</a:t>
            </a:r>
            <a:r>
              <a:rPr lang="en-US" sz="1800" dirty="0"/>
              <a:t> Develop intuitive self-service portals and mobile apps.</a:t>
            </a:r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800" b="1" dirty="0"/>
              <a:t>Action Steps:</a:t>
            </a:r>
            <a:endParaRPr lang="en-US" sz="1800" dirty="0"/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Enhance the user interface and experience of self-service platforms.</a:t>
            </a:r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Provide comprehensive FAQs and tutorial videos.</a:t>
            </a:r>
          </a:p>
          <a:p>
            <a:pPr>
              <a:lnSpc>
                <a:spcPct val="110000"/>
              </a:lnSpc>
            </a:pPr>
            <a:r>
              <a:rPr lang="en-US" sz="1800" b="1" dirty="0"/>
              <a:t>Increase Service Offerings:</a:t>
            </a:r>
            <a:endParaRPr lang="en-US" sz="1800" dirty="0"/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800" b="1" dirty="0"/>
              <a:t>Recommendation:</a:t>
            </a:r>
            <a:r>
              <a:rPr lang="en-US" sz="1800" dirty="0"/>
              <a:t> Expand the range of services offered to meet diverse customer needs.</a:t>
            </a:r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800" b="1" dirty="0"/>
              <a:t>Action Steps:</a:t>
            </a:r>
            <a:endParaRPr lang="en-US" sz="1800" dirty="0"/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Introduce new services based on market trends and customer demands.</a:t>
            </a:r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Continuously innovate and update existing services.</a:t>
            </a:r>
          </a:p>
          <a:p>
            <a:pPr>
              <a:lnSpc>
                <a:spcPct val="110000"/>
              </a:lnSpc>
            </a:pPr>
            <a:endParaRPr lang="en-IN" sz="1800" dirty="0"/>
          </a:p>
        </p:txBody>
      </p:sp>
    </p:spTree>
    <p:extLst>
      <p:ext uri="{BB962C8B-B14F-4D97-AF65-F5344CB8AC3E}">
        <p14:creationId xmlns:p14="http://schemas.microsoft.com/office/powerpoint/2010/main" val="37633044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8000"/>
                <a:hueMod val="94000"/>
                <a:satMod val="148000"/>
                <a:lumMod val="150000"/>
              </a:schemeClr>
            </a:gs>
            <a:gs pos="100000">
              <a:schemeClr val="bg1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9ACD3AF8-B16E-4174-8C1A-41F683C4A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FF5EAD09-B81D-415F-8BCF-73C81AE05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0" name="Rectangle 5">
              <a:extLst>
                <a:ext uri="{FF2B5EF4-FFF2-40B4-BE49-F238E27FC236}">
                  <a16:creationId xmlns:a16="http://schemas.microsoft.com/office/drawing/2014/main" id="{CFB79010-8ED4-49EF-AFD2-F4D8C80B6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4649B869-006E-42B5-9DDC-21049B130E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443096BD-333F-48B6-8220-D1F9793E40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3" name="Rectangle 8">
              <a:extLst>
                <a:ext uri="{FF2B5EF4-FFF2-40B4-BE49-F238E27FC236}">
                  <a16:creationId xmlns:a16="http://schemas.microsoft.com/office/drawing/2014/main" id="{1A45BB9A-7E84-4B9B-923A-270A97F852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D7D7C768-2F76-4DE2-A807-1B9FFF816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1870B32E-EE42-470E-B543-CA55AEC8CA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EEF09120-11AA-4DB5-98A8-EC4923002C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39CC463D-589C-461C-A234-0460EB06B8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8" name="Freeform 13">
              <a:extLst>
                <a:ext uri="{FF2B5EF4-FFF2-40B4-BE49-F238E27FC236}">
                  <a16:creationId xmlns:a16="http://schemas.microsoft.com/office/drawing/2014/main" id="{B6516153-269A-421E-A021-CB3F3C5E1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9" name="Freeform 14">
              <a:extLst>
                <a:ext uri="{FF2B5EF4-FFF2-40B4-BE49-F238E27FC236}">
                  <a16:creationId xmlns:a16="http://schemas.microsoft.com/office/drawing/2014/main" id="{45E14300-6C4A-4F77-915F-F3B25B0237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0" name="Freeform 15">
              <a:extLst>
                <a:ext uri="{FF2B5EF4-FFF2-40B4-BE49-F238E27FC236}">
                  <a16:creationId xmlns:a16="http://schemas.microsoft.com/office/drawing/2014/main" id="{993E312A-E6A6-4B52-ADE6-618ADC89BA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1" name="Freeform 16">
              <a:extLst>
                <a:ext uri="{FF2B5EF4-FFF2-40B4-BE49-F238E27FC236}">
                  <a16:creationId xmlns:a16="http://schemas.microsoft.com/office/drawing/2014/main" id="{2F0F3026-2480-472B-8C52-36812C81E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2" name="Freeform 17">
              <a:extLst>
                <a:ext uri="{FF2B5EF4-FFF2-40B4-BE49-F238E27FC236}">
                  <a16:creationId xmlns:a16="http://schemas.microsoft.com/office/drawing/2014/main" id="{34E1C992-559D-4827-9F30-31A3CA7A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3" name="Freeform 18">
              <a:extLst>
                <a:ext uri="{FF2B5EF4-FFF2-40B4-BE49-F238E27FC236}">
                  <a16:creationId xmlns:a16="http://schemas.microsoft.com/office/drawing/2014/main" id="{D9F2FB98-F443-498F-AAD9-694582568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4" name="Freeform 19">
              <a:extLst>
                <a:ext uri="{FF2B5EF4-FFF2-40B4-BE49-F238E27FC236}">
                  <a16:creationId xmlns:a16="http://schemas.microsoft.com/office/drawing/2014/main" id="{75DBF6EC-ED50-43E4-8A8B-64CE86A88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5" name="Freeform 20">
              <a:extLst>
                <a:ext uri="{FF2B5EF4-FFF2-40B4-BE49-F238E27FC236}">
                  <a16:creationId xmlns:a16="http://schemas.microsoft.com/office/drawing/2014/main" id="{FD854F40-AC43-4F21-9C62-2CE35CFD2B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6" name="Freeform 21">
              <a:extLst>
                <a:ext uri="{FF2B5EF4-FFF2-40B4-BE49-F238E27FC236}">
                  <a16:creationId xmlns:a16="http://schemas.microsoft.com/office/drawing/2014/main" id="{62CCB560-494A-4F74-9DE4-068806A89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7" name="Freeform 22">
              <a:extLst>
                <a:ext uri="{FF2B5EF4-FFF2-40B4-BE49-F238E27FC236}">
                  <a16:creationId xmlns:a16="http://schemas.microsoft.com/office/drawing/2014/main" id="{6F9A05F2-B5D2-4D8A-9A78-14E45C13F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8" name="Freeform 23">
              <a:extLst>
                <a:ext uri="{FF2B5EF4-FFF2-40B4-BE49-F238E27FC236}">
                  <a16:creationId xmlns:a16="http://schemas.microsoft.com/office/drawing/2014/main" id="{A6373189-19BB-4BEC-84A3-432253E05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9" name="Freeform 24">
              <a:extLst>
                <a:ext uri="{FF2B5EF4-FFF2-40B4-BE49-F238E27FC236}">
                  <a16:creationId xmlns:a16="http://schemas.microsoft.com/office/drawing/2014/main" id="{71AB3122-947A-44DB-B190-A2601C6C9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0" name="Freeform 25">
              <a:extLst>
                <a:ext uri="{FF2B5EF4-FFF2-40B4-BE49-F238E27FC236}">
                  <a16:creationId xmlns:a16="http://schemas.microsoft.com/office/drawing/2014/main" id="{74B4109D-3AFC-4D44-87B1-0CDED3E63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1" name="Freeform 26">
              <a:extLst>
                <a:ext uri="{FF2B5EF4-FFF2-40B4-BE49-F238E27FC236}">
                  <a16:creationId xmlns:a16="http://schemas.microsoft.com/office/drawing/2014/main" id="{44AAD39F-F7C9-4D00-95E0-0465B4E85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2" name="Freeform 27">
              <a:extLst>
                <a:ext uri="{FF2B5EF4-FFF2-40B4-BE49-F238E27FC236}">
                  <a16:creationId xmlns:a16="http://schemas.microsoft.com/office/drawing/2014/main" id="{C1DCAB8D-6EF6-4A84-8D0C-AA9226DEC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3" name="Freeform 28">
              <a:extLst>
                <a:ext uri="{FF2B5EF4-FFF2-40B4-BE49-F238E27FC236}">
                  <a16:creationId xmlns:a16="http://schemas.microsoft.com/office/drawing/2014/main" id="{C407F97F-83CF-4703-B9E0-6335530E32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4" name="Freeform 29">
              <a:extLst>
                <a:ext uri="{FF2B5EF4-FFF2-40B4-BE49-F238E27FC236}">
                  <a16:creationId xmlns:a16="http://schemas.microsoft.com/office/drawing/2014/main" id="{0D8D2363-5D84-4CFF-89AA-3C93C859DB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5" name="Freeform 30">
              <a:extLst>
                <a:ext uri="{FF2B5EF4-FFF2-40B4-BE49-F238E27FC236}">
                  <a16:creationId xmlns:a16="http://schemas.microsoft.com/office/drawing/2014/main" id="{0435A35C-AC99-4E12-8CB0-9C640DAA94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6" name="Freeform 31">
              <a:extLst>
                <a:ext uri="{FF2B5EF4-FFF2-40B4-BE49-F238E27FC236}">
                  <a16:creationId xmlns:a16="http://schemas.microsoft.com/office/drawing/2014/main" id="{F20392CF-2256-4527-836B-2E6F88596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7" name="Freeform 32">
              <a:extLst>
                <a:ext uri="{FF2B5EF4-FFF2-40B4-BE49-F238E27FC236}">
                  <a16:creationId xmlns:a16="http://schemas.microsoft.com/office/drawing/2014/main" id="{C52C3AD3-122C-4010-9C55-B0247F8CC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8" name="Rectangle 33">
              <a:extLst>
                <a:ext uri="{FF2B5EF4-FFF2-40B4-BE49-F238E27FC236}">
                  <a16:creationId xmlns:a16="http://schemas.microsoft.com/office/drawing/2014/main" id="{EFCB53ED-09C0-4AD7-9BBC-366833D5FE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9" name="Freeform 34">
              <a:extLst>
                <a:ext uri="{FF2B5EF4-FFF2-40B4-BE49-F238E27FC236}">
                  <a16:creationId xmlns:a16="http://schemas.microsoft.com/office/drawing/2014/main" id="{6F309F52-BFCF-47D9-8089-BC049540DB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0" name="Freeform 35">
              <a:extLst>
                <a:ext uri="{FF2B5EF4-FFF2-40B4-BE49-F238E27FC236}">
                  <a16:creationId xmlns:a16="http://schemas.microsoft.com/office/drawing/2014/main" id="{5F9AE85F-C7AA-4761-B468-2E100829BC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1" name="Freeform 36">
              <a:extLst>
                <a:ext uri="{FF2B5EF4-FFF2-40B4-BE49-F238E27FC236}">
                  <a16:creationId xmlns:a16="http://schemas.microsoft.com/office/drawing/2014/main" id="{2C81C778-91E5-4AE9-AACB-8566E7A28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2" name="Freeform 37">
              <a:extLst>
                <a:ext uri="{FF2B5EF4-FFF2-40B4-BE49-F238E27FC236}">
                  <a16:creationId xmlns:a16="http://schemas.microsoft.com/office/drawing/2014/main" id="{6C56E0B4-58A0-4B2B-BD56-54121BB8DB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3" name="Freeform 38">
              <a:extLst>
                <a:ext uri="{FF2B5EF4-FFF2-40B4-BE49-F238E27FC236}">
                  <a16:creationId xmlns:a16="http://schemas.microsoft.com/office/drawing/2014/main" id="{88A29CFE-13A6-4509-946F-5C074F856E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4" name="Freeform 39">
              <a:extLst>
                <a:ext uri="{FF2B5EF4-FFF2-40B4-BE49-F238E27FC236}">
                  <a16:creationId xmlns:a16="http://schemas.microsoft.com/office/drawing/2014/main" id="{00235A0A-018B-4499-AC16-AF83457BF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5" name="Freeform 40">
              <a:extLst>
                <a:ext uri="{FF2B5EF4-FFF2-40B4-BE49-F238E27FC236}">
                  <a16:creationId xmlns:a16="http://schemas.microsoft.com/office/drawing/2014/main" id="{861DF9B7-50DC-4EBE-8B23-97FE92DBB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6" name="Freeform 41">
              <a:extLst>
                <a:ext uri="{FF2B5EF4-FFF2-40B4-BE49-F238E27FC236}">
                  <a16:creationId xmlns:a16="http://schemas.microsoft.com/office/drawing/2014/main" id="{69673907-73D7-4729-A911-9BD078EC2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7" name="Freeform 42">
              <a:extLst>
                <a:ext uri="{FF2B5EF4-FFF2-40B4-BE49-F238E27FC236}">
                  <a16:creationId xmlns:a16="http://schemas.microsoft.com/office/drawing/2014/main" id="{4DC844D3-8053-4EE7-A286-50157B6FD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8" name="Freeform 43">
              <a:extLst>
                <a:ext uri="{FF2B5EF4-FFF2-40B4-BE49-F238E27FC236}">
                  <a16:creationId xmlns:a16="http://schemas.microsoft.com/office/drawing/2014/main" id="{D67575A0-A45A-4773-874C-16370E3670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9" name="Freeform 44">
              <a:extLst>
                <a:ext uri="{FF2B5EF4-FFF2-40B4-BE49-F238E27FC236}">
                  <a16:creationId xmlns:a16="http://schemas.microsoft.com/office/drawing/2014/main" id="{4327252B-B62B-4DE0-A924-B7F6E40AD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50" name="Rectangle 45">
              <a:extLst>
                <a:ext uri="{FF2B5EF4-FFF2-40B4-BE49-F238E27FC236}">
                  <a16:creationId xmlns:a16="http://schemas.microsoft.com/office/drawing/2014/main" id="{778BC6A7-AC19-497B-A7C6-E447B2EBD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51" name="Freeform 46">
              <a:extLst>
                <a:ext uri="{FF2B5EF4-FFF2-40B4-BE49-F238E27FC236}">
                  <a16:creationId xmlns:a16="http://schemas.microsoft.com/office/drawing/2014/main" id="{4E79A87B-BF1F-437A-9FED-BE93025E5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52" name="Freeform 47">
              <a:extLst>
                <a:ext uri="{FF2B5EF4-FFF2-40B4-BE49-F238E27FC236}">
                  <a16:creationId xmlns:a16="http://schemas.microsoft.com/office/drawing/2014/main" id="{DFAAF3CC-B4E0-45C8-AC2D-EF0D6D823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53" name="Freeform 48">
              <a:extLst>
                <a:ext uri="{FF2B5EF4-FFF2-40B4-BE49-F238E27FC236}">
                  <a16:creationId xmlns:a16="http://schemas.microsoft.com/office/drawing/2014/main" id="{A5A12C87-1E4A-4664-B2F4-A1C8B656F9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54" name="Freeform 49">
              <a:extLst>
                <a:ext uri="{FF2B5EF4-FFF2-40B4-BE49-F238E27FC236}">
                  <a16:creationId xmlns:a16="http://schemas.microsoft.com/office/drawing/2014/main" id="{B3AF8230-4630-4505-ADDB-16A9B6B37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55" name="Freeform 50">
              <a:extLst>
                <a:ext uri="{FF2B5EF4-FFF2-40B4-BE49-F238E27FC236}">
                  <a16:creationId xmlns:a16="http://schemas.microsoft.com/office/drawing/2014/main" id="{33F93F6D-724D-42F3-AF1D-3081EAB5D1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56" name="Freeform 51">
              <a:extLst>
                <a:ext uri="{FF2B5EF4-FFF2-40B4-BE49-F238E27FC236}">
                  <a16:creationId xmlns:a16="http://schemas.microsoft.com/office/drawing/2014/main" id="{F5DD7A8F-FB67-4E79-80DB-0FAF3A098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57" name="Freeform 52">
              <a:extLst>
                <a:ext uri="{FF2B5EF4-FFF2-40B4-BE49-F238E27FC236}">
                  <a16:creationId xmlns:a16="http://schemas.microsoft.com/office/drawing/2014/main" id="{7B140A84-E89E-4A80-9DF8-7BCA45F90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58" name="Freeform 53">
              <a:extLst>
                <a:ext uri="{FF2B5EF4-FFF2-40B4-BE49-F238E27FC236}">
                  <a16:creationId xmlns:a16="http://schemas.microsoft.com/office/drawing/2014/main" id="{279E1D6A-EFE2-44C6-A5BF-DFADF0DC9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59" name="Freeform 54">
              <a:extLst>
                <a:ext uri="{FF2B5EF4-FFF2-40B4-BE49-F238E27FC236}">
                  <a16:creationId xmlns:a16="http://schemas.microsoft.com/office/drawing/2014/main" id="{C9FA2204-561F-4ABB-988C-03053820F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60" name="Freeform 55">
              <a:extLst>
                <a:ext uri="{FF2B5EF4-FFF2-40B4-BE49-F238E27FC236}">
                  <a16:creationId xmlns:a16="http://schemas.microsoft.com/office/drawing/2014/main" id="{8BD7D04E-AC0A-424F-BC40-28842DAFFA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61" name="Freeform 56">
              <a:extLst>
                <a:ext uri="{FF2B5EF4-FFF2-40B4-BE49-F238E27FC236}">
                  <a16:creationId xmlns:a16="http://schemas.microsoft.com/office/drawing/2014/main" id="{32B616A2-FE09-47DD-B58C-12EE58B7C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62" name="Freeform 57">
              <a:extLst>
                <a:ext uri="{FF2B5EF4-FFF2-40B4-BE49-F238E27FC236}">
                  <a16:creationId xmlns:a16="http://schemas.microsoft.com/office/drawing/2014/main" id="{08C5EAF5-6064-484E-BA05-80D09D84EA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63" name="Freeform 58">
              <a:extLst>
                <a:ext uri="{FF2B5EF4-FFF2-40B4-BE49-F238E27FC236}">
                  <a16:creationId xmlns:a16="http://schemas.microsoft.com/office/drawing/2014/main" id="{F11D90DF-D275-4725-884C-77E5E01D8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9BE10567-6165-46A7-867D-4690A16B4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66" name="Rectangle 65">
              <a:extLst>
                <a:ext uri="{FF2B5EF4-FFF2-40B4-BE49-F238E27FC236}">
                  <a16:creationId xmlns:a16="http://schemas.microsoft.com/office/drawing/2014/main" id="{0F4DB1F4-429C-4C85-85D7-C4D81996D3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7" name="Picture 2">
              <a:extLst>
                <a:ext uri="{FF2B5EF4-FFF2-40B4-BE49-F238E27FC236}">
                  <a16:creationId xmlns:a16="http://schemas.microsoft.com/office/drawing/2014/main" id="{159C0DA6-71D9-4C96-A774-7FADF5E0A4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p14="http://schemas.microsoft.com/office/powerpoint/2010/main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9" name="Round Diagonal Corner Rectangle 7">
            <a:extLst>
              <a:ext uri="{FF2B5EF4-FFF2-40B4-BE49-F238E27FC236}">
                <a16:creationId xmlns:a16="http://schemas.microsoft.com/office/drawing/2014/main" id="{4B24F6DB-F114-44A7-BB56-D401884E4E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82333" y="2235200"/>
            <a:ext cx="7027334" cy="2396067"/>
          </a:xfrm>
          <a:prstGeom prst="round2DiagRect">
            <a:avLst>
              <a:gd name="adj1" fmla="val 9246"/>
              <a:gd name="adj2" fmla="val 0"/>
            </a:avLst>
          </a:prstGeom>
          <a:solidFill>
            <a:srgbClr val="000000">
              <a:alpha val="80000"/>
            </a:srgbClr>
          </a:solidFill>
          <a:ln w="19050" cap="sq">
            <a:solidFill>
              <a:schemeClr val="tx2"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4DB50ECD-225E-4F81-AF7B-706DD05F3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900097"/>
            <a:ext cx="10982062" cy="1211524"/>
            <a:chOff x="605895" y="2900097"/>
            <a:chExt cx="10982062" cy="1211524"/>
          </a:xfrm>
          <a:effectLst/>
        </p:grpSpPr>
        <p:sp>
          <p:nvSpPr>
            <p:cNvPr id="72" name="Freeform 32">
              <a:extLst>
                <a:ext uri="{FF2B5EF4-FFF2-40B4-BE49-F238E27FC236}">
                  <a16:creationId xmlns:a16="http://schemas.microsoft.com/office/drawing/2014/main" id="{CBC3B006-1357-4969-BC3D-CDD91E492B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9653587" y="3379784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  <p:txBody>
            <a:bodyPr/>
            <a:lstStyle/>
            <a:p>
              <a:endParaRPr lang="en-IN"/>
            </a:p>
          </p:txBody>
        </p:sp>
        <p:sp>
          <p:nvSpPr>
            <p:cNvPr id="73" name="Freeform 33">
              <a:extLst>
                <a:ext uri="{FF2B5EF4-FFF2-40B4-BE49-F238E27FC236}">
                  <a16:creationId xmlns:a16="http://schemas.microsoft.com/office/drawing/2014/main" id="{0D6E4F1D-B331-41B5-90EF-2236C1EE15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0078244" y="3310728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  <p:txBody>
            <a:bodyPr/>
            <a:lstStyle/>
            <a:p>
              <a:endParaRPr lang="en-IN"/>
            </a:p>
          </p:txBody>
        </p:sp>
        <p:sp>
          <p:nvSpPr>
            <p:cNvPr id="74" name="Freeform 34">
              <a:extLst>
                <a:ext uri="{FF2B5EF4-FFF2-40B4-BE49-F238E27FC236}">
                  <a16:creationId xmlns:a16="http://schemas.microsoft.com/office/drawing/2014/main" id="{54A60014-21DF-44E5-9137-4335718850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1146631" y="3574253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  <p:txBody>
            <a:bodyPr/>
            <a:lstStyle/>
            <a:p>
              <a:endParaRPr lang="en-IN"/>
            </a:p>
          </p:txBody>
        </p:sp>
        <p:sp>
          <p:nvSpPr>
            <p:cNvPr id="75" name="Freeform 37">
              <a:extLst>
                <a:ext uri="{FF2B5EF4-FFF2-40B4-BE49-F238E27FC236}">
                  <a16:creationId xmlns:a16="http://schemas.microsoft.com/office/drawing/2014/main" id="{40B768C0-B003-45F4-9A06-EA3509A90B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0230644" y="3034502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  <p:txBody>
            <a:bodyPr/>
            <a:lstStyle/>
            <a:p>
              <a:endParaRPr lang="en-IN"/>
            </a:p>
          </p:txBody>
        </p:sp>
        <p:sp>
          <p:nvSpPr>
            <p:cNvPr id="76" name="Freeform 35">
              <a:extLst>
                <a:ext uri="{FF2B5EF4-FFF2-40B4-BE49-F238E27FC236}">
                  <a16:creationId xmlns:a16="http://schemas.microsoft.com/office/drawing/2014/main" id="{5E479182-2054-4AD9-823D-81CFAD7F2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034587" y="256275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  <p:txBody>
            <a:bodyPr/>
            <a:lstStyle/>
            <a:p>
              <a:endParaRPr lang="en-IN"/>
            </a:p>
          </p:txBody>
        </p:sp>
        <p:sp>
          <p:nvSpPr>
            <p:cNvPr id="77" name="Freeform 36">
              <a:extLst>
                <a:ext uri="{FF2B5EF4-FFF2-40B4-BE49-F238E27FC236}">
                  <a16:creationId xmlns:a16="http://schemas.microsoft.com/office/drawing/2014/main" id="{A7D912CF-756A-41F1-8BF1-5BA7D1BD05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747375" y="3232679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  <p:txBody>
            <a:bodyPr/>
            <a:lstStyle/>
            <a:p>
              <a:endParaRPr lang="en-IN"/>
            </a:p>
          </p:txBody>
        </p:sp>
        <p:sp>
          <p:nvSpPr>
            <p:cNvPr id="78" name="Freeform 38">
              <a:extLst>
                <a:ext uri="{FF2B5EF4-FFF2-40B4-BE49-F238E27FC236}">
                  <a16:creationId xmlns:a16="http://schemas.microsoft.com/office/drawing/2014/main" id="{734B6F35-2160-44B1-AB00-F628C84B14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9044" y="3095360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  <p:txBody>
            <a:bodyPr/>
            <a:lstStyle/>
            <a:p>
              <a:endParaRPr lang="en-IN"/>
            </a:p>
          </p:txBody>
        </p:sp>
        <p:sp>
          <p:nvSpPr>
            <p:cNvPr id="79" name="Freeform 39">
              <a:extLst>
                <a:ext uri="{FF2B5EF4-FFF2-40B4-BE49-F238E27FC236}">
                  <a16:creationId xmlns:a16="http://schemas.microsoft.com/office/drawing/2014/main" id="{D8657E76-4F63-44FE-86C5-54CA174FCB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353675" y="2153178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  <p:txBody>
            <a:bodyPr/>
            <a:lstStyle/>
            <a:p>
              <a:endParaRPr lang="en-IN"/>
            </a:p>
          </p:txBody>
        </p:sp>
        <p:sp>
          <p:nvSpPr>
            <p:cNvPr id="80" name="Freeform 40">
              <a:extLst>
                <a:ext uri="{FF2B5EF4-FFF2-40B4-BE49-F238E27FC236}">
                  <a16:creationId xmlns:a16="http://schemas.microsoft.com/office/drawing/2014/main" id="{482CEB8C-90E5-4152-8B52-A2881B98A3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848850" y="330887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  <p:txBody>
            <a:bodyPr/>
            <a:lstStyle/>
            <a:p>
              <a:endParaRPr lang="en-IN"/>
            </a:p>
          </p:txBody>
        </p:sp>
        <p:sp>
          <p:nvSpPr>
            <p:cNvPr id="81" name="Rectangle 41">
              <a:extLst>
                <a:ext uri="{FF2B5EF4-FFF2-40B4-BE49-F238E27FC236}">
                  <a16:creationId xmlns:a16="http://schemas.microsoft.com/office/drawing/2014/main" id="{85010FC2-BC4C-4692-876D-7FE363BFC6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721056" y="3284272"/>
              <a:ext cx="23813" cy="252413"/>
            </a:xfrm>
            <a:prstGeom prst="rect">
              <a:avLst/>
            </a:pr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  <p:txBody>
            <a:bodyPr/>
            <a:lstStyle/>
            <a:p>
              <a:endParaRPr lang="en-IN"/>
            </a:p>
          </p:txBody>
        </p:sp>
        <p:sp>
          <p:nvSpPr>
            <p:cNvPr id="82" name="Freeform 32">
              <a:extLst>
                <a:ext uri="{FF2B5EF4-FFF2-40B4-BE49-F238E27FC236}">
                  <a16:creationId xmlns:a16="http://schemas.microsoft.com/office/drawing/2014/main" id="{714C1223-2B78-4715-9ACB-079A60D16D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2122751" y="3532184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  <p:txBody>
            <a:bodyPr/>
            <a:lstStyle/>
            <a:p>
              <a:endParaRPr lang="en-IN"/>
            </a:p>
          </p:txBody>
        </p:sp>
        <p:sp>
          <p:nvSpPr>
            <p:cNvPr id="83" name="Freeform 33">
              <a:extLst>
                <a:ext uri="{FF2B5EF4-FFF2-40B4-BE49-F238E27FC236}">
                  <a16:creationId xmlns:a16="http://schemas.microsoft.com/office/drawing/2014/main" id="{1D9109D3-C92A-410B-9B43-5F02B2D84E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1958445" y="3463128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  <p:txBody>
            <a:bodyPr/>
            <a:lstStyle/>
            <a:p>
              <a:endParaRPr lang="en-IN"/>
            </a:p>
          </p:txBody>
        </p:sp>
        <p:sp>
          <p:nvSpPr>
            <p:cNvPr id="84" name="Freeform 34">
              <a:extLst>
                <a:ext uri="{FF2B5EF4-FFF2-40B4-BE49-F238E27FC236}">
                  <a16:creationId xmlns:a16="http://schemas.microsoft.com/office/drawing/2014/main" id="{EF5B327A-A1AE-42F3-815E-84F4AA2948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858308" y="3726653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  <p:txBody>
            <a:bodyPr/>
            <a:lstStyle/>
            <a:p>
              <a:endParaRPr lang="en-IN"/>
            </a:p>
          </p:txBody>
        </p:sp>
        <p:sp>
          <p:nvSpPr>
            <p:cNvPr id="85" name="Freeform 37">
              <a:extLst>
                <a:ext uri="{FF2B5EF4-FFF2-40B4-BE49-F238E27FC236}">
                  <a16:creationId xmlns:a16="http://schemas.microsoft.com/office/drawing/2014/main" id="{77738BDE-751F-4D4C-B4C4-C9DF3EA291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1658407" y="3186902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  <p:txBody>
            <a:bodyPr/>
            <a:lstStyle/>
            <a:p>
              <a:endParaRPr lang="en-IN"/>
            </a:p>
          </p:txBody>
        </p:sp>
        <p:sp>
          <p:nvSpPr>
            <p:cNvPr id="86" name="Freeform 35">
              <a:extLst>
                <a:ext uri="{FF2B5EF4-FFF2-40B4-BE49-F238E27FC236}">
                  <a16:creationId xmlns:a16="http://schemas.microsoft.com/office/drawing/2014/main" id="{9C8C4AD6-72BF-490C-963C-97C7FD7E7E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860814" y="271515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  <p:txBody>
            <a:bodyPr/>
            <a:lstStyle/>
            <a:p>
              <a:endParaRPr lang="en-IN"/>
            </a:p>
          </p:txBody>
        </p:sp>
        <p:sp>
          <p:nvSpPr>
            <p:cNvPr id="87" name="Freeform 36">
              <a:extLst>
                <a:ext uri="{FF2B5EF4-FFF2-40B4-BE49-F238E27FC236}">
                  <a16:creationId xmlns:a16="http://schemas.microsoft.com/office/drawing/2014/main" id="{94990E31-5AA8-4502-A963-CE1B539DA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289314" y="3385079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  <p:txBody>
            <a:bodyPr/>
            <a:lstStyle/>
            <a:p>
              <a:endParaRPr lang="en-IN"/>
            </a:p>
          </p:txBody>
        </p:sp>
        <p:sp>
          <p:nvSpPr>
            <p:cNvPr id="88" name="Freeform 38">
              <a:extLst>
                <a:ext uri="{FF2B5EF4-FFF2-40B4-BE49-F238E27FC236}">
                  <a16:creationId xmlns:a16="http://schemas.microsoft.com/office/drawing/2014/main" id="{9E703E9D-ED76-449C-A8C0-7A1E24B8B2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605895" y="3247760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  <p:txBody>
            <a:bodyPr/>
            <a:lstStyle/>
            <a:p>
              <a:endParaRPr lang="en-IN"/>
            </a:p>
          </p:txBody>
        </p:sp>
        <p:sp>
          <p:nvSpPr>
            <p:cNvPr id="89" name="Freeform 39">
              <a:extLst>
                <a:ext uri="{FF2B5EF4-FFF2-40B4-BE49-F238E27FC236}">
                  <a16:creationId xmlns:a16="http://schemas.microsoft.com/office/drawing/2014/main" id="{C70A75E8-C815-4CCF-ABEE-83F19BFE05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532202" y="2305578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  <p:txBody>
            <a:bodyPr/>
            <a:lstStyle/>
            <a:p>
              <a:endParaRPr lang="en-IN"/>
            </a:p>
          </p:txBody>
        </p:sp>
        <p:sp>
          <p:nvSpPr>
            <p:cNvPr id="90" name="Freeform 40">
              <a:extLst>
                <a:ext uri="{FF2B5EF4-FFF2-40B4-BE49-F238E27FC236}">
                  <a16:creationId xmlns:a16="http://schemas.microsoft.com/office/drawing/2014/main" id="{E15638E1-6A92-4D31-A034-853A65A754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2154501" y="346127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  <p:txBody>
            <a:bodyPr/>
            <a:lstStyle/>
            <a:p>
              <a:endParaRPr lang="en-IN"/>
            </a:p>
          </p:txBody>
        </p:sp>
        <p:sp>
          <p:nvSpPr>
            <p:cNvPr id="91" name="Rectangle 41">
              <a:extLst>
                <a:ext uri="{FF2B5EF4-FFF2-40B4-BE49-F238E27FC236}">
                  <a16:creationId xmlns:a16="http://schemas.microsoft.com/office/drawing/2014/main" id="{EA3E8D58-D52B-4300-8A50-5696430D1A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2448983" y="3436672"/>
              <a:ext cx="23813" cy="252413"/>
            </a:xfrm>
            <a:prstGeom prst="rect">
              <a:avLst/>
            </a:pr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73F129B-7512-083B-4BC1-7BB8AACC61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2328334"/>
            <a:ext cx="6858000" cy="136789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b="1" dirty="0">
                <a:solidFill>
                  <a:srgbClr val="FFFFFF"/>
                </a:solidFill>
              </a:rPr>
              <a:t>Thank </a:t>
            </a:r>
            <a:r>
              <a:rPr lang="en-US" sz="4800" b="1" dirty="0" err="1">
                <a:solidFill>
                  <a:srgbClr val="FFFFFF"/>
                </a:solidFill>
              </a:rPr>
              <a:t>YOu</a:t>
            </a:r>
            <a:endParaRPr lang="en-US" sz="4800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52638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9AE4726C-1831-4FE3-9A11-227F0DC2F0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0" name="Rectangle 9">
              <a:extLst>
                <a:ext uri="{FF2B5EF4-FFF2-40B4-BE49-F238E27FC236}">
                  <a16:creationId xmlns:a16="http://schemas.microsoft.com/office/drawing/2014/main" id="{B651D7F7-8C54-448E-A268-1CBFAD87D4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E3B56E94-40E1-489A-98B2-A3238D66A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Picture 4" descr="A 3D pattern of ring shapes connected by lines">
            <a:extLst>
              <a:ext uri="{FF2B5EF4-FFF2-40B4-BE49-F238E27FC236}">
                <a16:creationId xmlns:a16="http://schemas.microsoft.com/office/drawing/2014/main" id="{981D405D-8D98-63E8-5C24-8FC5452187F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4628" r="47351"/>
          <a:stretch/>
        </p:blipFill>
        <p:spPr>
          <a:xfrm>
            <a:off x="-5597" y="10"/>
            <a:ext cx="4635583" cy="6857990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E916825F-759B-4F1A-BA80-AF7137691E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AF64541-DE3B-4DBB-84E1-907956469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9175DCC0-514A-4CA1-AD9A-1BB0FFF1B4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10371924-94D9-48AF-9D5B-6471775BE8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C964FF9-A41A-438C-A22B-62690C98F1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61716CD6-1875-4567-B3E2-364CD0960D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31A293D3-7189-453D-AB91-1291AAFF3D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87CB4EFE-58B3-4326-9CFB-A2AFADDFA5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1" name="Freeform 12">
              <a:extLst>
                <a:ext uri="{FF2B5EF4-FFF2-40B4-BE49-F238E27FC236}">
                  <a16:creationId xmlns:a16="http://schemas.microsoft.com/office/drawing/2014/main" id="{249CF4D3-B5A3-4287-BC9D-E9BB8FA6E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2" name="Freeform 13">
              <a:extLst>
                <a:ext uri="{FF2B5EF4-FFF2-40B4-BE49-F238E27FC236}">
                  <a16:creationId xmlns:a16="http://schemas.microsoft.com/office/drawing/2014/main" id="{4D2515F2-4D11-41AF-A6B1-7D084BEA98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3" name="Freeform 14">
              <a:extLst>
                <a:ext uri="{FF2B5EF4-FFF2-40B4-BE49-F238E27FC236}">
                  <a16:creationId xmlns:a16="http://schemas.microsoft.com/office/drawing/2014/main" id="{331BCBF4-0DC2-426E-84B3-AE38E403C9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4" name="Freeform 15">
              <a:extLst>
                <a:ext uri="{FF2B5EF4-FFF2-40B4-BE49-F238E27FC236}">
                  <a16:creationId xmlns:a16="http://schemas.microsoft.com/office/drawing/2014/main" id="{EC8AF156-0BE9-437D-A83B-87364146D0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5" name="Freeform 16">
              <a:extLst>
                <a:ext uri="{FF2B5EF4-FFF2-40B4-BE49-F238E27FC236}">
                  <a16:creationId xmlns:a16="http://schemas.microsoft.com/office/drawing/2014/main" id="{AC8CB256-3F62-4406-88F5-CE2421FF25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6" name="Freeform 17">
              <a:extLst>
                <a:ext uri="{FF2B5EF4-FFF2-40B4-BE49-F238E27FC236}">
                  <a16:creationId xmlns:a16="http://schemas.microsoft.com/office/drawing/2014/main" id="{F3E812EB-415E-4B60-B0FB-65386882CE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7" name="Freeform 18">
              <a:extLst>
                <a:ext uri="{FF2B5EF4-FFF2-40B4-BE49-F238E27FC236}">
                  <a16:creationId xmlns:a16="http://schemas.microsoft.com/office/drawing/2014/main" id="{EB4C95D7-8E6D-45EC-8CA1-9123D718E3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8" name="Freeform 19">
              <a:extLst>
                <a:ext uri="{FF2B5EF4-FFF2-40B4-BE49-F238E27FC236}">
                  <a16:creationId xmlns:a16="http://schemas.microsoft.com/office/drawing/2014/main" id="{83F62FD2-2F62-4495-997C-8BD7F95AB8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9" name="Freeform 20">
              <a:extLst>
                <a:ext uri="{FF2B5EF4-FFF2-40B4-BE49-F238E27FC236}">
                  <a16:creationId xmlns:a16="http://schemas.microsoft.com/office/drawing/2014/main" id="{B7DFE0F9-22A3-4846-8D4E-0D193BD328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0" name="Freeform 21">
              <a:extLst>
                <a:ext uri="{FF2B5EF4-FFF2-40B4-BE49-F238E27FC236}">
                  <a16:creationId xmlns:a16="http://schemas.microsoft.com/office/drawing/2014/main" id="{244DAF25-7415-491A-9FF6-E04BC2DC2E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1" name="Freeform 22">
              <a:extLst>
                <a:ext uri="{FF2B5EF4-FFF2-40B4-BE49-F238E27FC236}">
                  <a16:creationId xmlns:a16="http://schemas.microsoft.com/office/drawing/2014/main" id="{7ACA3646-863C-4D00-A58A-62C7FE71CE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2" name="Freeform 23">
              <a:extLst>
                <a:ext uri="{FF2B5EF4-FFF2-40B4-BE49-F238E27FC236}">
                  <a16:creationId xmlns:a16="http://schemas.microsoft.com/office/drawing/2014/main" id="{0EA18B38-BD42-45ED-8458-FB205DBC76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3" name="Freeform 24">
              <a:extLst>
                <a:ext uri="{FF2B5EF4-FFF2-40B4-BE49-F238E27FC236}">
                  <a16:creationId xmlns:a16="http://schemas.microsoft.com/office/drawing/2014/main" id="{45302917-5DBE-4CF2-B52F-478F93FDDE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4" name="Freeform 25">
              <a:extLst>
                <a:ext uri="{FF2B5EF4-FFF2-40B4-BE49-F238E27FC236}">
                  <a16:creationId xmlns:a16="http://schemas.microsoft.com/office/drawing/2014/main" id="{8E61E6FD-D40E-479C-ABE9-2B69AE20D8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5" name="Freeform 26">
              <a:extLst>
                <a:ext uri="{FF2B5EF4-FFF2-40B4-BE49-F238E27FC236}">
                  <a16:creationId xmlns:a16="http://schemas.microsoft.com/office/drawing/2014/main" id="{2F4DEB4F-F824-48D7-AF9B-B5D905DCD1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6" name="Freeform 27">
              <a:extLst>
                <a:ext uri="{FF2B5EF4-FFF2-40B4-BE49-F238E27FC236}">
                  <a16:creationId xmlns:a16="http://schemas.microsoft.com/office/drawing/2014/main" id="{F76CFA02-6090-4464-B573-BCA350C901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7" name="Freeform 28">
              <a:extLst>
                <a:ext uri="{FF2B5EF4-FFF2-40B4-BE49-F238E27FC236}">
                  <a16:creationId xmlns:a16="http://schemas.microsoft.com/office/drawing/2014/main" id="{51BE8BEC-76C7-41FE-AB76-35194C2442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8" name="Freeform 29">
              <a:extLst>
                <a:ext uri="{FF2B5EF4-FFF2-40B4-BE49-F238E27FC236}">
                  <a16:creationId xmlns:a16="http://schemas.microsoft.com/office/drawing/2014/main" id="{710F61D4-3B34-45A9-B9B7-CE0373AB49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9" name="Freeform 30">
              <a:extLst>
                <a:ext uri="{FF2B5EF4-FFF2-40B4-BE49-F238E27FC236}">
                  <a16:creationId xmlns:a16="http://schemas.microsoft.com/office/drawing/2014/main" id="{451F080F-4CFB-4626-87CA-BB4CACA1C6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0" name="Freeform 31">
              <a:extLst>
                <a:ext uri="{FF2B5EF4-FFF2-40B4-BE49-F238E27FC236}">
                  <a16:creationId xmlns:a16="http://schemas.microsoft.com/office/drawing/2014/main" id="{667BBD71-2295-4A66-B76C-F82175C2B0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1" name="Freeform 32">
              <a:extLst>
                <a:ext uri="{FF2B5EF4-FFF2-40B4-BE49-F238E27FC236}">
                  <a16:creationId xmlns:a16="http://schemas.microsoft.com/office/drawing/2014/main" id="{B6644DE8-5BD1-4D5F-B245-0D3A21BCE1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A4DE8FD0-E681-4D9C-85C2-BEA4C2B3A0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3" name="Freeform 34">
              <a:extLst>
                <a:ext uri="{FF2B5EF4-FFF2-40B4-BE49-F238E27FC236}">
                  <a16:creationId xmlns:a16="http://schemas.microsoft.com/office/drawing/2014/main" id="{D46033BD-1026-4388-B926-9D11E1D7C4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4" name="Freeform 35">
              <a:extLst>
                <a:ext uri="{FF2B5EF4-FFF2-40B4-BE49-F238E27FC236}">
                  <a16:creationId xmlns:a16="http://schemas.microsoft.com/office/drawing/2014/main" id="{1FA74D4C-2E28-42C5-A7FA-3C7D6BD8B7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5" name="Freeform 36">
              <a:extLst>
                <a:ext uri="{FF2B5EF4-FFF2-40B4-BE49-F238E27FC236}">
                  <a16:creationId xmlns:a16="http://schemas.microsoft.com/office/drawing/2014/main" id="{FADF7B3F-903C-456C-983E-C9868DDAB9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6" name="Freeform 37">
              <a:extLst>
                <a:ext uri="{FF2B5EF4-FFF2-40B4-BE49-F238E27FC236}">
                  <a16:creationId xmlns:a16="http://schemas.microsoft.com/office/drawing/2014/main" id="{033F8698-1549-44AD-8DAD-0055D7B807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7" name="Freeform 38">
              <a:extLst>
                <a:ext uri="{FF2B5EF4-FFF2-40B4-BE49-F238E27FC236}">
                  <a16:creationId xmlns:a16="http://schemas.microsoft.com/office/drawing/2014/main" id="{F1BDD4B6-46FD-4048-ADF1-32EADD9E5A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8" name="Freeform 39">
              <a:extLst>
                <a:ext uri="{FF2B5EF4-FFF2-40B4-BE49-F238E27FC236}">
                  <a16:creationId xmlns:a16="http://schemas.microsoft.com/office/drawing/2014/main" id="{E7F387A7-B3BF-4B1A-BFCA-2D21AD3DFE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9" name="Freeform 40">
              <a:extLst>
                <a:ext uri="{FF2B5EF4-FFF2-40B4-BE49-F238E27FC236}">
                  <a16:creationId xmlns:a16="http://schemas.microsoft.com/office/drawing/2014/main" id="{7A1B6BC8-EA82-459D-A0E0-4EBE394E71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50" name="Freeform 41">
              <a:extLst>
                <a:ext uri="{FF2B5EF4-FFF2-40B4-BE49-F238E27FC236}">
                  <a16:creationId xmlns:a16="http://schemas.microsoft.com/office/drawing/2014/main" id="{8B94E190-DDC2-4545-906F-A1699BD73D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51" name="Freeform 42">
              <a:extLst>
                <a:ext uri="{FF2B5EF4-FFF2-40B4-BE49-F238E27FC236}">
                  <a16:creationId xmlns:a16="http://schemas.microsoft.com/office/drawing/2014/main" id="{D9807239-A5BA-4BB3-9194-BCE3B2F21C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52" name="Freeform 43">
              <a:extLst>
                <a:ext uri="{FF2B5EF4-FFF2-40B4-BE49-F238E27FC236}">
                  <a16:creationId xmlns:a16="http://schemas.microsoft.com/office/drawing/2014/main" id="{04D300FD-DC53-4375-8981-09EA63BCF1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53" name="Freeform 44">
              <a:extLst>
                <a:ext uri="{FF2B5EF4-FFF2-40B4-BE49-F238E27FC236}">
                  <a16:creationId xmlns:a16="http://schemas.microsoft.com/office/drawing/2014/main" id="{1DF83FFD-4C16-41FD-928F-6E88AFC451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A5B4BC2F-B667-462B-99D8-0C433124AB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55" name="Freeform 46">
              <a:extLst>
                <a:ext uri="{FF2B5EF4-FFF2-40B4-BE49-F238E27FC236}">
                  <a16:creationId xmlns:a16="http://schemas.microsoft.com/office/drawing/2014/main" id="{0CBD9EFB-AC61-4674-B75A-56449003CC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56" name="Freeform 47">
              <a:extLst>
                <a:ext uri="{FF2B5EF4-FFF2-40B4-BE49-F238E27FC236}">
                  <a16:creationId xmlns:a16="http://schemas.microsoft.com/office/drawing/2014/main" id="{1AD4BBB0-F6A7-451F-BE09-DF619F38EB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57" name="Freeform 48">
              <a:extLst>
                <a:ext uri="{FF2B5EF4-FFF2-40B4-BE49-F238E27FC236}">
                  <a16:creationId xmlns:a16="http://schemas.microsoft.com/office/drawing/2014/main" id="{A258B285-AE5E-473A-AA72-3C95E1D833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58" name="Freeform 49">
              <a:extLst>
                <a:ext uri="{FF2B5EF4-FFF2-40B4-BE49-F238E27FC236}">
                  <a16:creationId xmlns:a16="http://schemas.microsoft.com/office/drawing/2014/main" id="{7BEEDDE5-CB8A-4DF9-858F-4D9462D955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59" name="Freeform 50">
              <a:extLst>
                <a:ext uri="{FF2B5EF4-FFF2-40B4-BE49-F238E27FC236}">
                  <a16:creationId xmlns:a16="http://schemas.microsoft.com/office/drawing/2014/main" id="{DA1C731B-9B66-4D65-BF47-04B118107B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60" name="Freeform 51">
              <a:extLst>
                <a:ext uri="{FF2B5EF4-FFF2-40B4-BE49-F238E27FC236}">
                  <a16:creationId xmlns:a16="http://schemas.microsoft.com/office/drawing/2014/main" id="{58DBFEC6-C6DC-4B7A-934F-5A79EC3280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61" name="Freeform 52">
              <a:extLst>
                <a:ext uri="{FF2B5EF4-FFF2-40B4-BE49-F238E27FC236}">
                  <a16:creationId xmlns:a16="http://schemas.microsoft.com/office/drawing/2014/main" id="{9948D8CB-2DBE-4E48-98EA-DF9E2666A2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62" name="Freeform 53">
              <a:extLst>
                <a:ext uri="{FF2B5EF4-FFF2-40B4-BE49-F238E27FC236}">
                  <a16:creationId xmlns:a16="http://schemas.microsoft.com/office/drawing/2014/main" id="{56AB69F6-9F0B-4AB6-BCA8-AA2FD69E99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63" name="Freeform 54">
              <a:extLst>
                <a:ext uri="{FF2B5EF4-FFF2-40B4-BE49-F238E27FC236}">
                  <a16:creationId xmlns:a16="http://schemas.microsoft.com/office/drawing/2014/main" id="{0E7FB426-288D-4B0B-B73B-10CCC0EF41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64" name="Freeform 55">
              <a:extLst>
                <a:ext uri="{FF2B5EF4-FFF2-40B4-BE49-F238E27FC236}">
                  <a16:creationId xmlns:a16="http://schemas.microsoft.com/office/drawing/2014/main" id="{A5C59C6B-46C9-48C9-9F57-2EE738B531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65" name="Freeform 56">
              <a:extLst>
                <a:ext uri="{FF2B5EF4-FFF2-40B4-BE49-F238E27FC236}">
                  <a16:creationId xmlns:a16="http://schemas.microsoft.com/office/drawing/2014/main" id="{7CE85F33-17DC-4273-B06F-D171094449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66" name="Freeform 57">
              <a:extLst>
                <a:ext uri="{FF2B5EF4-FFF2-40B4-BE49-F238E27FC236}">
                  <a16:creationId xmlns:a16="http://schemas.microsoft.com/office/drawing/2014/main" id="{5CD001CF-F2C4-4810-A8D9-679F9F89E5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67" name="Freeform 58">
              <a:extLst>
                <a:ext uri="{FF2B5EF4-FFF2-40B4-BE49-F238E27FC236}">
                  <a16:creationId xmlns:a16="http://schemas.microsoft.com/office/drawing/2014/main" id="{69F4BCDD-D153-40D2-8DD1-2509EE0CE4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59BD8C-53C1-AF2C-628C-330B01D0F0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0948" y="161924"/>
            <a:ext cx="7423902" cy="6543675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sz="1600" b="1" dirty="0"/>
              <a:t>  </a:t>
            </a:r>
            <a:r>
              <a:rPr lang="en-US" sz="1800" b="1" dirty="0">
                <a:solidFill>
                  <a:srgbClr val="FF0000"/>
                </a:solidFill>
              </a:rPr>
              <a:t>Overview</a:t>
            </a:r>
            <a:r>
              <a:rPr lang="en-US" sz="1800" dirty="0">
                <a:solidFill>
                  <a:srgbClr val="FF0000"/>
                </a:solidFill>
              </a:rPr>
              <a:t> </a:t>
            </a:r>
          </a:p>
          <a:p>
            <a:pPr>
              <a:lnSpc>
                <a:spcPct val="110000"/>
              </a:lnSpc>
            </a:pPr>
            <a:r>
              <a:rPr lang="en-US" sz="1600" dirty="0"/>
              <a:t>The telecom industry faces significant challenges with customer churn. This project aims to understand the factors contributing to churn and develop predictive models to identify at-risk customers. By leveraging data analytics, we aim to provide actionable insights to reduce churn and improve customer retention</a:t>
            </a:r>
          </a:p>
          <a:p>
            <a:pPr>
              <a:lnSpc>
                <a:spcPct val="110000"/>
              </a:lnSpc>
            </a:pPr>
            <a:r>
              <a:rPr lang="en-US" sz="1600" dirty="0"/>
              <a:t> The tools and techniques used are Power BI and </a:t>
            </a:r>
            <a:r>
              <a:rPr lang="en-IN" sz="1600" dirty="0"/>
              <a:t>MySQL</a:t>
            </a:r>
            <a:r>
              <a:rPr lang="en-US" sz="1600" dirty="0"/>
              <a:t>.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1600" b="1" dirty="0"/>
              <a:t>  </a:t>
            </a:r>
            <a:r>
              <a:rPr lang="en-US" sz="1800" b="1" dirty="0">
                <a:solidFill>
                  <a:srgbClr val="FF0000"/>
                </a:solidFill>
              </a:rPr>
              <a:t>Objective</a:t>
            </a:r>
          </a:p>
          <a:p>
            <a:pPr>
              <a:lnSpc>
                <a:spcPct val="110000"/>
              </a:lnSpc>
            </a:pPr>
            <a:r>
              <a:rPr lang="en-US" sz="1600" dirty="0"/>
              <a:t>The main goal of this project is to reduce customer churn, secondary goals is understanding customer demographics and identifying churn reasons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1600" b="1" dirty="0">
                <a:solidFill>
                  <a:srgbClr val="FF0000"/>
                </a:solidFill>
              </a:rPr>
              <a:t>   </a:t>
            </a:r>
            <a:r>
              <a:rPr lang="en-US" sz="1800" b="1" dirty="0">
                <a:solidFill>
                  <a:srgbClr val="FF0000"/>
                </a:solidFill>
              </a:rPr>
              <a:t>Scope</a:t>
            </a:r>
            <a:endParaRPr lang="en-US" sz="1800" dirty="0">
              <a:solidFill>
                <a:srgbClr val="FF0000"/>
              </a:solidFill>
            </a:endParaRPr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Analyze customer demographics, usage patterns, and service-related data.</a:t>
            </a:r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Conduct exploratory data analysis (EDA) for initial insights.</a:t>
            </a:r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Engineer relevant features to enhance predictive power.</a:t>
            </a:r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Evaluate machine learning models to determine the best approach.</a:t>
            </a:r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Interpret results to provide actionable recommendations.</a:t>
            </a:r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Implement the model and monitor its performance for continuous improvement.</a:t>
            </a:r>
          </a:p>
          <a:p>
            <a:pPr>
              <a:lnSpc>
                <a:spcPct val="110000"/>
              </a:lnSpc>
            </a:pPr>
            <a:endParaRPr lang="en-IN" sz="1600" dirty="0"/>
          </a:p>
        </p:txBody>
      </p:sp>
    </p:spTree>
    <p:extLst>
      <p:ext uri="{BB962C8B-B14F-4D97-AF65-F5344CB8AC3E}">
        <p14:creationId xmlns:p14="http://schemas.microsoft.com/office/powerpoint/2010/main" val="199260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Group 71">
            <a:extLst>
              <a:ext uri="{FF2B5EF4-FFF2-40B4-BE49-F238E27FC236}">
                <a16:creationId xmlns:a16="http://schemas.microsoft.com/office/drawing/2014/main" id="{A0B38558-5389-4817-936F-FD62560CAC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3" name="Rectangle 72">
              <a:extLst>
                <a:ext uri="{FF2B5EF4-FFF2-40B4-BE49-F238E27FC236}">
                  <a16:creationId xmlns:a16="http://schemas.microsoft.com/office/drawing/2014/main" id="{CCB252B9-42EF-4414-AA22-2A95C18197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4" name="Picture 2">
              <a:extLst>
                <a:ext uri="{FF2B5EF4-FFF2-40B4-BE49-F238E27FC236}">
                  <a16:creationId xmlns:a16="http://schemas.microsoft.com/office/drawing/2014/main" id="{F9C2C800-C3E3-4317-A3CC-1558D71F14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Picture 4" descr="Magnifying glass showing decling performance">
            <a:extLst>
              <a:ext uri="{FF2B5EF4-FFF2-40B4-BE49-F238E27FC236}">
                <a16:creationId xmlns:a16="http://schemas.microsoft.com/office/drawing/2014/main" id="{2D47E146-041D-C4FE-47EC-1C99B47F740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rcRect t="7853" b="7853"/>
          <a:stretch/>
        </p:blipFill>
        <p:spPr>
          <a:xfrm>
            <a:off x="3611" y="10"/>
            <a:ext cx="12188389" cy="6857990"/>
          </a:xfrm>
          <a:prstGeom prst="rect">
            <a:avLst/>
          </a:prstGeom>
        </p:spPr>
      </p:pic>
      <p:grpSp>
        <p:nvGrpSpPr>
          <p:cNvPr id="76" name="Group 75">
            <a:extLst>
              <a:ext uri="{FF2B5EF4-FFF2-40B4-BE49-F238E27FC236}">
                <a16:creationId xmlns:a16="http://schemas.microsoft.com/office/drawing/2014/main" id="{15502586-682B-4EDF-9515-674BB4E1CD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72533" y="0"/>
            <a:ext cx="11455400" cy="6848476"/>
            <a:chOff x="372533" y="0"/>
            <a:chExt cx="11455400" cy="6848476"/>
          </a:xfrm>
        </p:grpSpPr>
        <p:sp>
          <p:nvSpPr>
            <p:cNvPr id="77" name="Round Diagonal Corner Rectangle 7">
              <a:extLst>
                <a:ext uri="{FF2B5EF4-FFF2-40B4-BE49-F238E27FC236}">
                  <a16:creationId xmlns:a16="http://schemas.microsoft.com/office/drawing/2014/main" id="{C4491F87-B86B-413A-ACCD-56525E5330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22867" y="766234"/>
              <a:ext cx="10346266" cy="5325532"/>
            </a:xfrm>
            <a:prstGeom prst="round2DiagRect">
              <a:avLst>
                <a:gd name="adj1" fmla="val 4147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04A25545-7FDA-465A-8546-9D927F8286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085512" y="0"/>
              <a:ext cx="650875" cy="1730375"/>
              <a:chOff x="11347978" y="0"/>
              <a:chExt cx="650875" cy="1730375"/>
            </a:xfrm>
          </p:grpSpPr>
          <p:sp>
            <p:nvSpPr>
              <p:cNvPr id="98" name="Freeform 32">
                <a:extLst>
                  <a:ext uri="{FF2B5EF4-FFF2-40B4-BE49-F238E27FC236}">
                    <a16:creationId xmlns:a16="http://schemas.microsoft.com/office/drawing/2014/main" id="{0AC67F09-E0D9-410A-A4DE-72D31697EBC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67041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9" name="Freeform 33">
                <a:extLst>
                  <a:ext uri="{FF2B5EF4-FFF2-40B4-BE49-F238E27FC236}">
                    <a16:creationId xmlns:a16="http://schemas.microsoft.com/office/drawing/2014/main" id="{B78F2FDE-85C9-4650-919F-C35464007D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47978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00" name="Freeform 34">
                <a:extLst>
                  <a:ext uri="{FF2B5EF4-FFF2-40B4-BE49-F238E27FC236}">
                    <a16:creationId xmlns:a16="http://schemas.microsoft.com/office/drawing/2014/main" id="{57DD2F8B-5242-455C-B03F-E2F6B6732EF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14678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01" name="Freeform 37">
                <a:extLst>
                  <a:ext uri="{FF2B5EF4-FFF2-40B4-BE49-F238E27FC236}">
                    <a16:creationId xmlns:a16="http://schemas.microsoft.com/office/drawing/2014/main" id="{B8CE3E90-8A76-4CD5-B28C-D71FF37185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94053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IN"/>
              </a:p>
            </p:txBody>
          </p:sp>
        </p:grpSp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4C374541-D033-4B72-A232-5461EEAD4D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flipH="1">
              <a:off x="11229445" y="4867275"/>
              <a:ext cx="598488" cy="1981201"/>
              <a:chOff x="11424178" y="4867275"/>
              <a:chExt cx="598488" cy="1981201"/>
            </a:xfrm>
          </p:grpSpPr>
          <p:sp>
            <p:nvSpPr>
              <p:cNvPr id="92" name="Freeform 35">
                <a:extLst>
                  <a:ext uri="{FF2B5EF4-FFF2-40B4-BE49-F238E27FC236}">
                    <a16:creationId xmlns:a16="http://schemas.microsoft.com/office/drawing/2014/main" id="{94766BAB-FE6E-4247-886B-736F831FEB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14666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3" name="Freeform 36">
                <a:extLst>
                  <a:ext uri="{FF2B5EF4-FFF2-40B4-BE49-F238E27FC236}">
                    <a16:creationId xmlns:a16="http://schemas.microsoft.com/office/drawing/2014/main" id="{3C954FB2-C7A0-468C-8AD2-C278DCA642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55966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4" name="Freeform 38">
                <a:extLst>
                  <a:ext uri="{FF2B5EF4-FFF2-40B4-BE49-F238E27FC236}">
                    <a16:creationId xmlns:a16="http://schemas.microsoft.com/office/drawing/2014/main" id="{F52FBFD5-A528-4DB8-A802-814A7E421D6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19441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5" name="Freeform 39">
                <a:extLst>
                  <a:ext uri="{FF2B5EF4-FFF2-40B4-BE49-F238E27FC236}">
                    <a16:creationId xmlns:a16="http://schemas.microsoft.com/office/drawing/2014/main" id="{E57CCB6D-72AF-4D41-8C6C-9750D43DC6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24178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6" name="Freeform 40">
                <a:extLst>
                  <a:ext uri="{FF2B5EF4-FFF2-40B4-BE49-F238E27FC236}">
                    <a16:creationId xmlns:a16="http://schemas.microsoft.com/office/drawing/2014/main" id="{19D203AA-CF94-405B-800C-0C79855218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32166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7" name="Rectangle 41">
                <a:extLst>
                  <a:ext uri="{FF2B5EF4-FFF2-40B4-BE49-F238E27FC236}">
                    <a16:creationId xmlns:a16="http://schemas.microsoft.com/office/drawing/2014/main" id="{7D053665-E810-419F-9D63-2A54CB4773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22653" y="6596063"/>
                <a:ext cx="23813" cy="252413"/>
              </a:xfrm>
              <a:prstGeom prst="rect">
                <a:avLst/>
              </a:pr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IN"/>
              </a:p>
            </p:txBody>
          </p:sp>
        </p:grp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DEAF6153-6BF6-448C-81C1-2817B0F780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flipH="1">
              <a:off x="440267" y="5118101"/>
              <a:ext cx="650875" cy="1730375"/>
              <a:chOff x="118533" y="5118101"/>
              <a:chExt cx="650875" cy="1730375"/>
            </a:xfrm>
          </p:grpSpPr>
          <p:sp>
            <p:nvSpPr>
              <p:cNvPr id="88" name="Freeform 32">
                <a:extLst>
                  <a:ext uri="{FF2B5EF4-FFF2-40B4-BE49-F238E27FC236}">
                    <a16:creationId xmlns:a16="http://schemas.microsoft.com/office/drawing/2014/main" id="{A7E0D3C0-552C-4741-AFBE-E665CEA0689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237596" y="6335713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89" name="Freeform 33">
                <a:extLst>
                  <a:ext uri="{FF2B5EF4-FFF2-40B4-BE49-F238E27FC236}">
                    <a16:creationId xmlns:a16="http://schemas.microsoft.com/office/drawing/2014/main" id="{CAF96EBF-4E74-4F88-BD05-A4AE1694A4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18533" y="622141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0" name="Freeform 34">
                <a:extLst>
                  <a:ext uri="{FF2B5EF4-FFF2-40B4-BE49-F238E27FC236}">
                    <a16:creationId xmlns:a16="http://schemas.microsoft.com/office/drawing/2014/main" id="{D49C51B9-E4E4-410D-8AAB-7E308A1D45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385233" y="5118101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1" name="Freeform 37">
                <a:extLst>
                  <a:ext uri="{FF2B5EF4-FFF2-40B4-BE49-F238E27FC236}">
                    <a16:creationId xmlns:a16="http://schemas.microsoft.com/office/drawing/2014/main" id="{354F0627-1BD6-4455-967A-32DB31C82C3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464608" y="5299075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IN"/>
              </a:p>
            </p:txBody>
          </p:sp>
        </p:grp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BC21AED9-0CB5-426C-A1C4-6EEB54805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72533" y="0"/>
              <a:ext cx="598488" cy="1981201"/>
              <a:chOff x="194733" y="0"/>
              <a:chExt cx="598488" cy="1981201"/>
            </a:xfrm>
          </p:grpSpPr>
          <p:sp>
            <p:nvSpPr>
              <p:cNvPr id="82" name="Freeform 35">
                <a:extLst>
                  <a:ext uri="{FF2B5EF4-FFF2-40B4-BE49-F238E27FC236}">
                    <a16:creationId xmlns:a16="http://schemas.microsoft.com/office/drawing/2014/main" id="{8D8A778B-9916-47AC-A28A-07F01A83F4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285221" y="0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83" name="Freeform 36">
                <a:extLst>
                  <a:ext uri="{FF2B5EF4-FFF2-40B4-BE49-F238E27FC236}">
                    <a16:creationId xmlns:a16="http://schemas.microsoft.com/office/drawing/2014/main" id="{65323B96-DF0E-463C-B290-C22D3C55324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526521" y="1141413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84" name="Freeform 38">
                <a:extLst>
                  <a:ext uri="{FF2B5EF4-FFF2-40B4-BE49-F238E27FC236}">
                    <a16:creationId xmlns:a16="http://schemas.microsoft.com/office/drawing/2014/main" id="{65A0E255-1142-422E-A62A-5044177C5A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389996" y="1792288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85" name="Freeform 39">
                <a:extLst>
                  <a:ext uri="{FF2B5EF4-FFF2-40B4-BE49-F238E27FC236}">
                    <a16:creationId xmlns:a16="http://schemas.microsoft.com/office/drawing/2014/main" id="{233A955D-DB0D-42F8-B490-E01FB9C45C3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94733" y="0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86" name="Freeform 40">
                <a:extLst>
                  <a:ext uri="{FF2B5EF4-FFF2-40B4-BE49-F238E27FC236}">
                    <a16:creationId xmlns:a16="http://schemas.microsoft.com/office/drawing/2014/main" id="{F0F0C29B-EB52-470C-AF64-FC54F5C250F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02721" y="24288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87" name="Rectangle 41">
                <a:extLst>
                  <a:ext uri="{FF2B5EF4-FFF2-40B4-BE49-F238E27FC236}">
                    <a16:creationId xmlns:a16="http://schemas.microsoft.com/office/drawing/2014/main" id="{A6C0E942-454D-483D-84FB-89308C8F15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93208" y="0"/>
                <a:ext cx="23813" cy="252413"/>
              </a:xfrm>
              <a:prstGeom prst="rect">
                <a:avLst/>
              </a:pr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IN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D702E21-5462-4212-E52C-B3A361A5D0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1007533"/>
            <a:ext cx="9905998" cy="1092200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Data Sources </a:t>
            </a:r>
            <a:endParaRPr lang="en-IN" b="1" dirty="0"/>
          </a:p>
        </p:txBody>
      </p:sp>
      <p:graphicFrame>
        <p:nvGraphicFramePr>
          <p:cNvPr id="103" name="Content Placeholder 2">
            <a:extLst>
              <a:ext uri="{FF2B5EF4-FFF2-40B4-BE49-F238E27FC236}">
                <a16:creationId xmlns:a16="http://schemas.microsoft.com/office/drawing/2014/main" id="{D5AD72A4-591C-FAE8-4C5C-4AFA4FC0C5DC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143001" y="2252134"/>
          <a:ext cx="9905999" cy="34543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15469406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026FC7D-56D7-F817-64D3-44FCBD1373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6458685" cy="354171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25D9DC2-C28C-FE50-1C25-FCAA3D75AE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3315" y="0"/>
            <a:ext cx="6458685" cy="354171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B65D3F8-44EA-34E9-DD03-208FF93C9A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570838"/>
            <a:ext cx="5963241" cy="328716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699503A-BC1B-C294-127C-26667951E0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3241" y="3541712"/>
            <a:ext cx="6228759" cy="3316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0619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C892AB0-7D6D-4FC9-9105-0CB4271618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807353E4-FA19-40CB-8AF8-3A8E6704BE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72533" y="0"/>
            <a:ext cx="598488" cy="1981201"/>
            <a:chOff x="194733" y="0"/>
            <a:chExt cx="598488" cy="1981201"/>
          </a:xfrm>
        </p:grpSpPr>
        <p:sp>
          <p:nvSpPr>
            <p:cNvPr id="11" name="Freeform 35">
              <a:extLst>
                <a:ext uri="{FF2B5EF4-FFF2-40B4-BE49-F238E27FC236}">
                  <a16:creationId xmlns:a16="http://schemas.microsoft.com/office/drawing/2014/main" id="{697D009D-8E70-460A-BE57-321BB0764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V="1">
              <a:off x="285221" y="0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44" name="Freeform 36">
              <a:extLst>
                <a:ext uri="{FF2B5EF4-FFF2-40B4-BE49-F238E27FC236}">
                  <a16:creationId xmlns:a16="http://schemas.microsoft.com/office/drawing/2014/main" id="{D0001F35-F282-403E-8D08-0D204D851F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V="1">
              <a:off x="526521" y="1141413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3" name="Freeform 38">
              <a:extLst>
                <a:ext uri="{FF2B5EF4-FFF2-40B4-BE49-F238E27FC236}">
                  <a16:creationId xmlns:a16="http://schemas.microsoft.com/office/drawing/2014/main" id="{3F8A69A2-2D15-40CD-8C14-A18643ABA5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V="1">
              <a:off x="389996" y="1792288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45" name="Freeform 39">
              <a:extLst>
                <a:ext uri="{FF2B5EF4-FFF2-40B4-BE49-F238E27FC236}">
                  <a16:creationId xmlns:a16="http://schemas.microsoft.com/office/drawing/2014/main" id="{B665CA2A-9D55-4786-9343-EB46672627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V="1">
              <a:off x="194733" y="0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46" name="Freeform 40">
              <a:extLst>
                <a:ext uri="{FF2B5EF4-FFF2-40B4-BE49-F238E27FC236}">
                  <a16:creationId xmlns:a16="http://schemas.microsoft.com/office/drawing/2014/main" id="{CEE9BD85-96DF-4CDF-BC0F-C4E46062B3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V="1">
              <a:off x="602721" y="24288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47" name="Rectangle 41">
              <a:extLst>
                <a:ext uri="{FF2B5EF4-FFF2-40B4-BE49-F238E27FC236}">
                  <a16:creationId xmlns:a16="http://schemas.microsoft.com/office/drawing/2014/main" id="{6BB6F5E5-6CA3-4B20-86A7-1174D6E71F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V="1">
              <a:off x="693208" y="0"/>
              <a:ext cx="23813" cy="252413"/>
            </a:xfrm>
            <a:prstGeom prst="rect">
              <a:avLst/>
            </a:prstGeom>
            <a:solidFill>
              <a:schemeClr val="tx2">
                <a:alpha val="80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0328E69E-CE3D-4110-8BF7-AD3C0C10CB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085512" y="0"/>
            <a:ext cx="650875" cy="1730375"/>
            <a:chOff x="11347978" y="0"/>
            <a:chExt cx="650875" cy="1730375"/>
          </a:xfrm>
        </p:grpSpPr>
        <p:sp>
          <p:nvSpPr>
            <p:cNvPr id="49" name="Freeform 32">
              <a:extLst>
                <a:ext uri="{FF2B5EF4-FFF2-40B4-BE49-F238E27FC236}">
                  <a16:creationId xmlns:a16="http://schemas.microsoft.com/office/drawing/2014/main" id="{30F84C80-9E12-4460-B88F-D03839F0C8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67041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50" name="Freeform 33">
              <a:extLst>
                <a:ext uri="{FF2B5EF4-FFF2-40B4-BE49-F238E27FC236}">
                  <a16:creationId xmlns:a16="http://schemas.microsoft.com/office/drawing/2014/main" id="{2F84C18C-5783-48FF-9DE0-FDA327CFC4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47978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51" name="Freeform 34">
              <a:extLst>
                <a:ext uri="{FF2B5EF4-FFF2-40B4-BE49-F238E27FC236}">
                  <a16:creationId xmlns:a16="http://schemas.microsoft.com/office/drawing/2014/main" id="{08C6A855-346C-4589-9AD4-5E15BCBC7A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14678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52" name="Freeform 37">
              <a:extLst>
                <a:ext uri="{FF2B5EF4-FFF2-40B4-BE49-F238E27FC236}">
                  <a16:creationId xmlns:a16="http://schemas.microsoft.com/office/drawing/2014/main" id="{7E64BEE6-1157-421C-A02A-47639E4D9F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94053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F64806C9-3599-45A7-BCFF-F762C54276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440267" y="5118101"/>
            <a:ext cx="650875" cy="1730375"/>
            <a:chOff x="118533" y="5118101"/>
            <a:chExt cx="650875" cy="1730375"/>
          </a:xfrm>
        </p:grpSpPr>
        <p:sp>
          <p:nvSpPr>
            <p:cNvPr id="54" name="Freeform 32">
              <a:extLst>
                <a:ext uri="{FF2B5EF4-FFF2-40B4-BE49-F238E27FC236}">
                  <a16:creationId xmlns:a16="http://schemas.microsoft.com/office/drawing/2014/main" id="{41D6E755-9558-4CAA-8F56-469D231C35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V="1">
              <a:off x="237596" y="6335713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55" name="Freeform 33">
              <a:extLst>
                <a:ext uri="{FF2B5EF4-FFF2-40B4-BE49-F238E27FC236}">
                  <a16:creationId xmlns:a16="http://schemas.microsoft.com/office/drawing/2014/main" id="{8FCD41C4-606C-446C-8C81-6353C64424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V="1">
              <a:off x="118533" y="622141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56" name="Freeform 34">
              <a:extLst>
                <a:ext uri="{FF2B5EF4-FFF2-40B4-BE49-F238E27FC236}">
                  <a16:creationId xmlns:a16="http://schemas.microsoft.com/office/drawing/2014/main" id="{274CFBE4-CEA6-4C81-BB1E-83E1896771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V="1">
              <a:off x="385233" y="5118101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57" name="Freeform 37">
              <a:extLst>
                <a:ext uri="{FF2B5EF4-FFF2-40B4-BE49-F238E27FC236}">
                  <a16:creationId xmlns:a16="http://schemas.microsoft.com/office/drawing/2014/main" id="{24813D3D-7B30-42F2-9065-1B40F140C7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V="1">
              <a:off x="464608" y="5299075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1287AC97-A8E8-4B45-A50A-3057A88B40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1229445" y="4867275"/>
            <a:ext cx="598488" cy="1981201"/>
            <a:chOff x="11424178" y="4867275"/>
            <a:chExt cx="598488" cy="1981201"/>
          </a:xfrm>
        </p:grpSpPr>
        <p:sp>
          <p:nvSpPr>
            <p:cNvPr id="59" name="Freeform 35">
              <a:extLst>
                <a:ext uri="{FF2B5EF4-FFF2-40B4-BE49-F238E27FC236}">
                  <a16:creationId xmlns:a16="http://schemas.microsoft.com/office/drawing/2014/main" id="{57D70AA8-D36C-4DF9-B7D7-4E2C9BEFD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14666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60" name="Freeform 36">
              <a:extLst>
                <a:ext uri="{FF2B5EF4-FFF2-40B4-BE49-F238E27FC236}">
                  <a16:creationId xmlns:a16="http://schemas.microsoft.com/office/drawing/2014/main" id="{74D88556-8C5B-41AF-9FA0-92D273470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55966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61" name="Freeform 38">
              <a:extLst>
                <a:ext uri="{FF2B5EF4-FFF2-40B4-BE49-F238E27FC236}">
                  <a16:creationId xmlns:a16="http://schemas.microsoft.com/office/drawing/2014/main" id="{17E00558-8912-48C6-8202-D8A2D854B7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19441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62" name="Freeform 39">
              <a:extLst>
                <a:ext uri="{FF2B5EF4-FFF2-40B4-BE49-F238E27FC236}">
                  <a16:creationId xmlns:a16="http://schemas.microsoft.com/office/drawing/2014/main" id="{7E4C092A-90EF-4870-97FC-C2D97FD2CE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24178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63" name="Freeform 40">
              <a:extLst>
                <a:ext uri="{FF2B5EF4-FFF2-40B4-BE49-F238E27FC236}">
                  <a16:creationId xmlns:a16="http://schemas.microsoft.com/office/drawing/2014/main" id="{0C8C091A-4902-4B98-BB6B-AF6FA1174B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32166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64" name="Rectangle 41">
              <a:extLst>
                <a:ext uri="{FF2B5EF4-FFF2-40B4-BE49-F238E27FC236}">
                  <a16:creationId xmlns:a16="http://schemas.microsoft.com/office/drawing/2014/main" id="{50C57AA3-5B6E-4C49-9AE3-D130A25404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22653" y="6596063"/>
              <a:ext cx="23813" cy="252413"/>
            </a:xfrm>
            <a:prstGeom prst="rect">
              <a:avLst/>
            </a:prstGeom>
            <a:solidFill>
              <a:schemeClr val="tx2">
                <a:alpha val="80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65" name="Rectangle 64">
            <a:extLst>
              <a:ext uri="{FF2B5EF4-FFF2-40B4-BE49-F238E27FC236}">
                <a16:creationId xmlns:a16="http://schemas.microsoft.com/office/drawing/2014/main" id="{6D29BE04-4454-4832-B83F-10D001BFF9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Round Diagonal Corner Rectangle 7">
            <a:extLst>
              <a:ext uri="{FF2B5EF4-FFF2-40B4-BE49-F238E27FC236}">
                <a16:creationId xmlns:a16="http://schemas.microsoft.com/office/drawing/2014/main" id="{98714CE9-3C2C-48E1-8B8F-CFB7735C43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2867" y="766234"/>
            <a:ext cx="10346266" cy="5325532"/>
          </a:xfrm>
          <a:prstGeom prst="round2DiagRect">
            <a:avLst>
              <a:gd name="adj1" fmla="val 4147"/>
              <a:gd name="adj2" fmla="val 0"/>
            </a:avLst>
          </a:prstGeom>
          <a:solidFill>
            <a:schemeClr val="bg2">
              <a:lumMod val="50000"/>
              <a:alpha val="80000"/>
            </a:schemeClr>
          </a:solidFill>
          <a:ln w="19050" cap="sq">
            <a:solidFill>
              <a:srgbClr val="FFFFFF">
                <a:alpha val="60000"/>
              </a:srgb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63C00C-A5D0-F28B-A08E-C738A109EB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7445" y="1168078"/>
            <a:ext cx="9048219" cy="1092200"/>
          </a:xfrm>
        </p:spPr>
        <p:txBody>
          <a:bodyPr anchor="ctr">
            <a:normAutofit/>
          </a:bodyPr>
          <a:lstStyle/>
          <a:p>
            <a:pPr algn="ctr"/>
            <a:r>
              <a:rPr lang="en-IN">
                <a:solidFill>
                  <a:srgbClr val="FFFFFF"/>
                </a:solidFill>
              </a:rPr>
              <a:t>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0D0275-9301-B634-F843-A7CF5C0159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77446" y="2413001"/>
            <a:ext cx="9048218" cy="3033180"/>
          </a:xfrm>
        </p:spPr>
        <p:txBody>
          <a:bodyPr anchor="ctr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endParaRPr lang="en-US" sz="2000">
              <a:solidFill>
                <a:srgbClr val="FFFFFF"/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2000">
                <a:solidFill>
                  <a:srgbClr val="FFFFFF"/>
                </a:solidFill>
              </a:rPr>
              <a:t>Steps taken in the analysis are :-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FFFFFF"/>
                </a:solidFill>
              </a:rPr>
              <a:t>Data collection,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FFFFFF"/>
                </a:solidFill>
              </a:rPr>
              <a:t>Data cleaning,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FFFFFF"/>
                </a:solidFill>
              </a:rPr>
              <a:t>Exploratory data analysis,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FFFFFF"/>
                </a:solidFill>
              </a:rPr>
              <a:t>visualization, and insights</a:t>
            </a:r>
          </a:p>
          <a:p>
            <a:endParaRPr lang="en-IN" sz="20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6741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Picture 2">
            <a:extLst>
              <a:ext uri="{FF2B5EF4-FFF2-40B4-BE49-F238E27FC236}">
                <a16:creationId xmlns:a16="http://schemas.microsoft.com/office/drawing/2014/main" id="{B882E441-FBBB-4BE0-AD21-E7ADF5F6A4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6" name="Group 65">
            <a:extLst>
              <a:ext uri="{FF2B5EF4-FFF2-40B4-BE49-F238E27FC236}">
                <a16:creationId xmlns:a16="http://schemas.microsoft.com/office/drawing/2014/main" id="{72A9CFA7-7B9A-4AD7-AB70-C7667C594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02D181EE-0684-4FB2-A7D1-87DC0D9E37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67" name="Rectangle 5">
                <a:extLst>
                  <a:ext uri="{FF2B5EF4-FFF2-40B4-BE49-F238E27FC236}">
                    <a16:creationId xmlns:a16="http://schemas.microsoft.com/office/drawing/2014/main" id="{65F0E1C9-0581-49F0-9914-4BA9274E9F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68" name="Freeform 6">
                <a:extLst>
                  <a:ext uri="{FF2B5EF4-FFF2-40B4-BE49-F238E27FC236}">
                    <a16:creationId xmlns:a16="http://schemas.microsoft.com/office/drawing/2014/main" id="{921A05EA-3A7D-47C1-AFB8-55355BA872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69" name="Freeform 7">
                <a:extLst>
                  <a:ext uri="{FF2B5EF4-FFF2-40B4-BE49-F238E27FC236}">
                    <a16:creationId xmlns:a16="http://schemas.microsoft.com/office/drawing/2014/main" id="{09782112-2D7D-4B3E-A1F0-A1C3819AD8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70" name="Freeform 8">
                <a:extLst>
                  <a:ext uri="{FF2B5EF4-FFF2-40B4-BE49-F238E27FC236}">
                    <a16:creationId xmlns:a16="http://schemas.microsoft.com/office/drawing/2014/main" id="{4F9C8459-423F-4B2B-ADBE-439B8610603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71" name="Freeform 9">
                <a:extLst>
                  <a:ext uri="{FF2B5EF4-FFF2-40B4-BE49-F238E27FC236}">
                    <a16:creationId xmlns:a16="http://schemas.microsoft.com/office/drawing/2014/main" id="{286C3962-CCDF-4801-824A-25618CC479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72" name="Freeform 10">
                <a:extLst>
                  <a:ext uri="{FF2B5EF4-FFF2-40B4-BE49-F238E27FC236}">
                    <a16:creationId xmlns:a16="http://schemas.microsoft.com/office/drawing/2014/main" id="{D640D23A-5BDE-4714-8681-936AAC574E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73" name="Freeform 11">
                <a:extLst>
                  <a:ext uri="{FF2B5EF4-FFF2-40B4-BE49-F238E27FC236}">
                    <a16:creationId xmlns:a16="http://schemas.microsoft.com/office/drawing/2014/main" id="{4F8E92AC-B601-4317-B46F-8ED054DBDE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74" name="Freeform 12">
                <a:extLst>
                  <a:ext uri="{FF2B5EF4-FFF2-40B4-BE49-F238E27FC236}">
                    <a16:creationId xmlns:a16="http://schemas.microsoft.com/office/drawing/2014/main" id="{0CF7AD71-F8E9-4F13-BBB9-8D3856C982E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75" name="Freeform 13">
                <a:extLst>
                  <a:ext uri="{FF2B5EF4-FFF2-40B4-BE49-F238E27FC236}">
                    <a16:creationId xmlns:a16="http://schemas.microsoft.com/office/drawing/2014/main" id="{32F7368C-4F04-45C5-8243-9E26D8DB112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76" name="Freeform 14">
                <a:extLst>
                  <a:ext uri="{FF2B5EF4-FFF2-40B4-BE49-F238E27FC236}">
                    <a16:creationId xmlns:a16="http://schemas.microsoft.com/office/drawing/2014/main" id="{335A85BC-6E54-4DE0-BB0C-A54BADF2218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77" name="Freeform 15">
                <a:extLst>
                  <a:ext uri="{FF2B5EF4-FFF2-40B4-BE49-F238E27FC236}">
                    <a16:creationId xmlns:a16="http://schemas.microsoft.com/office/drawing/2014/main" id="{E7DFA615-C86D-46F3-9A2D-A66EC25C83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78" name="Line 16">
                <a:extLst>
                  <a:ext uri="{FF2B5EF4-FFF2-40B4-BE49-F238E27FC236}">
                    <a16:creationId xmlns:a16="http://schemas.microsoft.com/office/drawing/2014/main" id="{8C9054DF-8242-4F51-AA1F-2C3E578934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79" name="Freeform 17">
                <a:extLst>
                  <a:ext uri="{FF2B5EF4-FFF2-40B4-BE49-F238E27FC236}">
                    <a16:creationId xmlns:a16="http://schemas.microsoft.com/office/drawing/2014/main" id="{C8597469-1168-4794-BA2D-5D8BDAA798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80" name="Freeform 18">
                <a:extLst>
                  <a:ext uri="{FF2B5EF4-FFF2-40B4-BE49-F238E27FC236}">
                    <a16:creationId xmlns:a16="http://schemas.microsoft.com/office/drawing/2014/main" id="{0A19C83D-19FF-4041-B0F8-EB49ABD675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81" name="Freeform 19">
                <a:extLst>
                  <a:ext uri="{FF2B5EF4-FFF2-40B4-BE49-F238E27FC236}">
                    <a16:creationId xmlns:a16="http://schemas.microsoft.com/office/drawing/2014/main" id="{A2794D14-45AE-4C56-893E-1618DE3652E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82" name="Freeform 20">
                <a:extLst>
                  <a:ext uri="{FF2B5EF4-FFF2-40B4-BE49-F238E27FC236}">
                    <a16:creationId xmlns:a16="http://schemas.microsoft.com/office/drawing/2014/main" id="{5B5CB3C0-3FEC-445D-9AE7-B76DC831847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83" name="Rectangle 21">
                <a:extLst>
                  <a:ext uri="{FF2B5EF4-FFF2-40B4-BE49-F238E27FC236}">
                    <a16:creationId xmlns:a16="http://schemas.microsoft.com/office/drawing/2014/main" id="{EF87049D-247B-4090-A5FD-72596A49C9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84" name="Freeform 22">
                <a:extLst>
                  <a:ext uri="{FF2B5EF4-FFF2-40B4-BE49-F238E27FC236}">
                    <a16:creationId xmlns:a16="http://schemas.microsoft.com/office/drawing/2014/main" id="{1D048CEC-518F-4BCB-A350-C0B610161BF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85" name="Freeform 23">
                <a:extLst>
                  <a:ext uri="{FF2B5EF4-FFF2-40B4-BE49-F238E27FC236}">
                    <a16:creationId xmlns:a16="http://schemas.microsoft.com/office/drawing/2014/main" id="{AA6F6866-13D5-468C-84DE-36A4F41BE7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86" name="Freeform 24">
                <a:extLst>
                  <a:ext uri="{FF2B5EF4-FFF2-40B4-BE49-F238E27FC236}">
                    <a16:creationId xmlns:a16="http://schemas.microsoft.com/office/drawing/2014/main" id="{41E0D740-4AD8-417B-873E-ADFE6632ED4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87" name="Freeform 25">
                <a:extLst>
                  <a:ext uri="{FF2B5EF4-FFF2-40B4-BE49-F238E27FC236}">
                    <a16:creationId xmlns:a16="http://schemas.microsoft.com/office/drawing/2014/main" id="{193D799E-85C6-4E13-94FB-1B1629A17C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88" name="Freeform 26">
                <a:extLst>
                  <a:ext uri="{FF2B5EF4-FFF2-40B4-BE49-F238E27FC236}">
                    <a16:creationId xmlns:a16="http://schemas.microsoft.com/office/drawing/2014/main" id="{F60165E1-F8F1-4814-B0D9-A1806CE3495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89" name="Freeform 27">
                <a:extLst>
                  <a:ext uri="{FF2B5EF4-FFF2-40B4-BE49-F238E27FC236}">
                    <a16:creationId xmlns:a16="http://schemas.microsoft.com/office/drawing/2014/main" id="{1289F749-6039-4BA9-A27C-DDEA97BAF67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0" name="Freeform 28">
                <a:extLst>
                  <a:ext uri="{FF2B5EF4-FFF2-40B4-BE49-F238E27FC236}">
                    <a16:creationId xmlns:a16="http://schemas.microsoft.com/office/drawing/2014/main" id="{E81B336E-CA05-40DD-A252-78B1426565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1" name="Freeform 29">
                <a:extLst>
                  <a:ext uri="{FF2B5EF4-FFF2-40B4-BE49-F238E27FC236}">
                    <a16:creationId xmlns:a16="http://schemas.microsoft.com/office/drawing/2014/main" id="{27CEA681-1510-4213-A605-0A250A7486A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2" name="Freeform 30">
                <a:extLst>
                  <a:ext uri="{FF2B5EF4-FFF2-40B4-BE49-F238E27FC236}">
                    <a16:creationId xmlns:a16="http://schemas.microsoft.com/office/drawing/2014/main" id="{99A7CF31-4EC7-47B7-9A6B-95A0CFC797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3" name="Freeform 31">
                <a:extLst>
                  <a:ext uri="{FF2B5EF4-FFF2-40B4-BE49-F238E27FC236}">
                    <a16:creationId xmlns:a16="http://schemas.microsoft.com/office/drawing/2014/main" id="{733E9F48-DD20-413A-A03E-7C7EF1EFC1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9AC11C72-708D-4226-83D9-8465847864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94" name="Freeform 32">
                <a:extLst>
                  <a:ext uri="{FF2B5EF4-FFF2-40B4-BE49-F238E27FC236}">
                    <a16:creationId xmlns:a16="http://schemas.microsoft.com/office/drawing/2014/main" id="{A3BDCBC2-F3C9-4322-A19F-92D799BA270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5" name="Freeform 33">
                <a:extLst>
                  <a:ext uri="{FF2B5EF4-FFF2-40B4-BE49-F238E27FC236}">
                    <a16:creationId xmlns:a16="http://schemas.microsoft.com/office/drawing/2014/main" id="{D6499DC4-58DE-4F54-8244-418F53503E5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6" name="Freeform 34">
                <a:extLst>
                  <a:ext uri="{FF2B5EF4-FFF2-40B4-BE49-F238E27FC236}">
                    <a16:creationId xmlns:a16="http://schemas.microsoft.com/office/drawing/2014/main" id="{FF4F0425-C4EA-4063-86D6-BA8336ECCE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7" name="Freeform 35">
                <a:extLst>
                  <a:ext uri="{FF2B5EF4-FFF2-40B4-BE49-F238E27FC236}">
                    <a16:creationId xmlns:a16="http://schemas.microsoft.com/office/drawing/2014/main" id="{CBF60FB4-6211-4E97-B5B8-32B0997F80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8" name="Freeform 36">
                <a:extLst>
                  <a:ext uri="{FF2B5EF4-FFF2-40B4-BE49-F238E27FC236}">
                    <a16:creationId xmlns:a16="http://schemas.microsoft.com/office/drawing/2014/main" id="{21925C84-D56D-4B52-874C-AC2783823C5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9" name="Freeform 37">
                <a:extLst>
                  <a:ext uri="{FF2B5EF4-FFF2-40B4-BE49-F238E27FC236}">
                    <a16:creationId xmlns:a16="http://schemas.microsoft.com/office/drawing/2014/main" id="{518070E4-22B7-4742-B08A-1BE99661E5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00" name="Freeform 38">
                <a:extLst>
                  <a:ext uri="{FF2B5EF4-FFF2-40B4-BE49-F238E27FC236}">
                    <a16:creationId xmlns:a16="http://schemas.microsoft.com/office/drawing/2014/main" id="{325D21C8-5AC6-464B-B6C7-1347BEF537D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01" name="Freeform 39">
                <a:extLst>
                  <a:ext uri="{FF2B5EF4-FFF2-40B4-BE49-F238E27FC236}">
                    <a16:creationId xmlns:a16="http://schemas.microsoft.com/office/drawing/2014/main" id="{A17FB258-8D26-45E8-8E81-50E9C1DF862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02" name="Freeform 40">
                <a:extLst>
                  <a:ext uri="{FF2B5EF4-FFF2-40B4-BE49-F238E27FC236}">
                    <a16:creationId xmlns:a16="http://schemas.microsoft.com/office/drawing/2014/main" id="{1F572CD7-AE60-496C-8D34-233853EFBF1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03" name="Rectangle 41">
                <a:extLst>
                  <a:ext uri="{FF2B5EF4-FFF2-40B4-BE49-F238E27FC236}">
                    <a16:creationId xmlns:a16="http://schemas.microsoft.com/office/drawing/2014/main" id="{BBFDA56D-E398-47C5-B776-15DD0A9A11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</p:grpSp>
      </p:grpSp>
      <p:pic>
        <p:nvPicPr>
          <p:cNvPr id="104" name="Picture 2">
            <a:extLst>
              <a:ext uri="{FF2B5EF4-FFF2-40B4-BE49-F238E27FC236}">
                <a16:creationId xmlns:a16="http://schemas.microsoft.com/office/drawing/2014/main" id="{E25531F0-2399-4F2A-824C-26C3563711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105" name="Rectangle 104">
            <a:extLst>
              <a:ext uri="{FF2B5EF4-FFF2-40B4-BE49-F238E27FC236}">
                <a16:creationId xmlns:a16="http://schemas.microsoft.com/office/drawing/2014/main" id="{82A94579-01B7-454A-9C90-6EE06CC1E1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screenshot of a computer">
            <a:extLst>
              <a:ext uri="{FF2B5EF4-FFF2-40B4-BE49-F238E27FC236}">
                <a16:creationId xmlns:a16="http://schemas.microsoft.com/office/drawing/2014/main" id="{CC728BA5-3CB0-8456-EBE6-DC5DDC7091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4288" y="113326"/>
            <a:ext cx="6309458" cy="467994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34B6081E-6BD0-3221-A06C-0BDDDC8860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7816" y="67157"/>
            <a:ext cx="5721680" cy="4679950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724946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0DF28D-E712-4261-EC28-EF667E13E8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9957" y="618518"/>
            <a:ext cx="4747088" cy="14785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Data Overview</a:t>
            </a:r>
          </a:p>
        </p:txBody>
      </p:sp>
      <p:sp>
        <p:nvSpPr>
          <p:cNvPr id="224" name="Round Diagonal Corner Rectangle 9">
            <a:extLst>
              <a:ext uri="{FF2B5EF4-FFF2-40B4-BE49-F238E27FC236}">
                <a16:creationId xmlns:a16="http://schemas.microsoft.com/office/drawing/2014/main" id="{A3D1FEF8-5149-4AC1-8D77-B256637FB7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50" y="808057"/>
            <a:ext cx="5286376" cy="5234394"/>
          </a:xfrm>
          <a:prstGeom prst="round2DiagRect">
            <a:avLst>
              <a:gd name="adj1" fmla="val 7418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91C591-AC53-43F6-EB54-089BA235C3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7742" y="815549"/>
            <a:ext cx="1458073" cy="3069628"/>
          </a:xfrm>
          <a:prstGeom prst="rect">
            <a:avLst/>
          </a:prstGeom>
        </p:spPr>
      </p:pic>
      <p:pic>
        <p:nvPicPr>
          <p:cNvPr id="130" name="Picture 129">
            <a:extLst>
              <a:ext uri="{FF2B5EF4-FFF2-40B4-BE49-F238E27FC236}">
                <a16:creationId xmlns:a16="http://schemas.microsoft.com/office/drawing/2014/main" id="{0BF3AB8E-30BF-C293-315B-9C5B46DF59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8988" y="4008336"/>
            <a:ext cx="4635583" cy="121157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F0896FF-31C8-EA03-7349-0909FDAFB66E}"/>
              </a:ext>
            </a:extLst>
          </p:cNvPr>
          <p:cNvSpPr txBox="1"/>
          <p:nvPr/>
        </p:nvSpPr>
        <p:spPr>
          <a:xfrm>
            <a:off x="6569957" y="2249487"/>
            <a:ext cx="4747087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</a:pPr>
            <a:r>
              <a:rPr lang="en-US" cap="all"/>
              <a:t>Present key metrics like total number of customers, churn rate, and average charges. </a:t>
            </a:r>
          </a:p>
        </p:txBody>
      </p:sp>
    </p:spTree>
    <p:extLst>
      <p:ext uri="{BB962C8B-B14F-4D97-AF65-F5344CB8AC3E}">
        <p14:creationId xmlns:p14="http://schemas.microsoft.com/office/powerpoint/2010/main" val="18541491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Picture 2">
            <a:extLst>
              <a:ext uri="{FF2B5EF4-FFF2-40B4-BE49-F238E27FC236}">
                <a16:creationId xmlns:a16="http://schemas.microsoft.com/office/drawing/2014/main" id="{19AFBE53-1417-406B-8083-DBE0DA72F2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3" name="Group 82">
            <a:extLst>
              <a:ext uri="{FF2B5EF4-FFF2-40B4-BE49-F238E27FC236}">
                <a16:creationId xmlns:a16="http://schemas.microsoft.com/office/drawing/2014/main" id="{FB9EE4F0-B261-4AB0-BEE3-AA9DD198F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84" name="Rectangle 5">
              <a:extLst>
                <a:ext uri="{FF2B5EF4-FFF2-40B4-BE49-F238E27FC236}">
                  <a16:creationId xmlns:a16="http://schemas.microsoft.com/office/drawing/2014/main" id="{2E326B6E-9130-4E5B-8C29-0412BDFD52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85" name="Freeform 6">
              <a:extLst>
                <a:ext uri="{FF2B5EF4-FFF2-40B4-BE49-F238E27FC236}">
                  <a16:creationId xmlns:a16="http://schemas.microsoft.com/office/drawing/2014/main" id="{D15BBE67-0A7A-4318-94C9-9EDC68E9E4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86" name="Freeform 7">
              <a:extLst>
                <a:ext uri="{FF2B5EF4-FFF2-40B4-BE49-F238E27FC236}">
                  <a16:creationId xmlns:a16="http://schemas.microsoft.com/office/drawing/2014/main" id="{6C189044-A310-4008-ABE3-A833238AA1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87" name="Rectangle 8">
              <a:extLst>
                <a:ext uri="{FF2B5EF4-FFF2-40B4-BE49-F238E27FC236}">
                  <a16:creationId xmlns:a16="http://schemas.microsoft.com/office/drawing/2014/main" id="{714E393D-E3AB-4084-8580-2EC4D75B0B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88" name="Freeform 9">
              <a:extLst>
                <a:ext uri="{FF2B5EF4-FFF2-40B4-BE49-F238E27FC236}">
                  <a16:creationId xmlns:a16="http://schemas.microsoft.com/office/drawing/2014/main" id="{5407A34B-6BDC-4CC4-9D15-2E71F3DB40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89" name="Freeform 10">
              <a:extLst>
                <a:ext uri="{FF2B5EF4-FFF2-40B4-BE49-F238E27FC236}">
                  <a16:creationId xmlns:a16="http://schemas.microsoft.com/office/drawing/2014/main" id="{5E952981-3D27-403A-9B35-142261662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90" name="Freeform 11">
              <a:extLst>
                <a:ext uri="{FF2B5EF4-FFF2-40B4-BE49-F238E27FC236}">
                  <a16:creationId xmlns:a16="http://schemas.microsoft.com/office/drawing/2014/main" id="{339D7F6E-841D-4697-A877-0F25113BA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91" name="Freeform 12">
              <a:extLst>
                <a:ext uri="{FF2B5EF4-FFF2-40B4-BE49-F238E27FC236}">
                  <a16:creationId xmlns:a16="http://schemas.microsoft.com/office/drawing/2014/main" id="{226F9E1B-2970-4504-8E6C-1A42D05FC2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92" name="Freeform 13">
              <a:extLst>
                <a:ext uri="{FF2B5EF4-FFF2-40B4-BE49-F238E27FC236}">
                  <a16:creationId xmlns:a16="http://schemas.microsoft.com/office/drawing/2014/main" id="{6F11A9CB-BE43-4423-987B-B43046D146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93" name="Freeform 14">
              <a:extLst>
                <a:ext uri="{FF2B5EF4-FFF2-40B4-BE49-F238E27FC236}">
                  <a16:creationId xmlns:a16="http://schemas.microsoft.com/office/drawing/2014/main" id="{F21925AB-CEC6-4210-929C-5BAB1C9579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94" name="Freeform 15">
              <a:extLst>
                <a:ext uri="{FF2B5EF4-FFF2-40B4-BE49-F238E27FC236}">
                  <a16:creationId xmlns:a16="http://schemas.microsoft.com/office/drawing/2014/main" id="{9B4BB7F4-36A3-49C5-A85E-660BF09014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95" name="Freeform 16">
              <a:extLst>
                <a:ext uri="{FF2B5EF4-FFF2-40B4-BE49-F238E27FC236}">
                  <a16:creationId xmlns:a16="http://schemas.microsoft.com/office/drawing/2014/main" id="{89A82E2C-666C-4E88-B3A9-C95B5AE94D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96" name="Freeform 17">
              <a:extLst>
                <a:ext uri="{FF2B5EF4-FFF2-40B4-BE49-F238E27FC236}">
                  <a16:creationId xmlns:a16="http://schemas.microsoft.com/office/drawing/2014/main" id="{1363187E-6516-4018-A78B-CE0F7F232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97" name="Freeform 18">
              <a:extLst>
                <a:ext uri="{FF2B5EF4-FFF2-40B4-BE49-F238E27FC236}">
                  <a16:creationId xmlns:a16="http://schemas.microsoft.com/office/drawing/2014/main" id="{3FF62829-5C7E-4110-A186-F4E8655E29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98" name="Freeform 19">
              <a:extLst>
                <a:ext uri="{FF2B5EF4-FFF2-40B4-BE49-F238E27FC236}">
                  <a16:creationId xmlns:a16="http://schemas.microsoft.com/office/drawing/2014/main" id="{87E9C9B7-0C7F-44A7-B610-5B095C4425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99" name="Freeform 20">
              <a:extLst>
                <a:ext uri="{FF2B5EF4-FFF2-40B4-BE49-F238E27FC236}">
                  <a16:creationId xmlns:a16="http://schemas.microsoft.com/office/drawing/2014/main" id="{3037E5EC-D21D-4C3F-B081-B46C3B47CF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00" name="Freeform 21">
              <a:extLst>
                <a:ext uri="{FF2B5EF4-FFF2-40B4-BE49-F238E27FC236}">
                  <a16:creationId xmlns:a16="http://schemas.microsoft.com/office/drawing/2014/main" id="{EAE8AAB2-DE35-4AED-8C9C-0718A33A84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01" name="Freeform 22">
              <a:extLst>
                <a:ext uri="{FF2B5EF4-FFF2-40B4-BE49-F238E27FC236}">
                  <a16:creationId xmlns:a16="http://schemas.microsoft.com/office/drawing/2014/main" id="{062ACCDA-6A76-4812-BA3A-F3C6E14438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02" name="Freeform 23">
              <a:extLst>
                <a:ext uri="{FF2B5EF4-FFF2-40B4-BE49-F238E27FC236}">
                  <a16:creationId xmlns:a16="http://schemas.microsoft.com/office/drawing/2014/main" id="{38825C85-74E0-4664-95AC-682625B991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03" name="Freeform 24">
              <a:extLst>
                <a:ext uri="{FF2B5EF4-FFF2-40B4-BE49-F238E27FC236}">
                  <a16:creationId xmlns:a16="http://schemas.microsoft.com/office/drawing/2014/main" id="{D87E8B0A-2B1D-48E5-8107-F2855CFFD2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04" name="Freeform 25">
              <a:extLst>
                <a:ext uri="{FF2B5EF4-FFF2-40B4-BE49-F238E27FC236}">
                  <a16:creationId xmlns:a16="http://schemas.microsoft.com/office/drawing/2014/main" id="{E46FC211-5F4B-478B-8761-A65D211665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05" name="Freeform 26">
              <a:extLst>
                <a:ext uri="{FF2B5EF4-FFF2-40B4-BE49-F238E27FC236}">
                  <a16:creationId xmlns:a16="http://schemas.microsoft.com/office/drawing/2014/main" id="{43C493A4-4703-4917-A281-F15E323F14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06" name="Freeform 27">
              <a:extLst>
                <a:ext uri="{FF2B5EF4-FFF2-40B4-BE49-F238E27FC236}">
                  <a16:creationId xmlns:a16="http://schemas.microsoft.com/office/drawing/2014/main" id="{4B369EDA-1458-423B-839F-4FB0EE9204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07" name="Freeform 28">
              <a:extLst>
                <a:ext uri="{FF2B5EF4-FFF2-40B4-BE49-F238E27FC236}">
                  <a16:creationId xmlns:a16="http://schemas.microsoft.com/office/drawing/2014/main" id="{DB5E8117-FFBB-49D5-87C6-24D8E06CE3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08" name="Freeform 29">
              <a:extLst>
                <a:ext uri="{FF2B5EF4-FFF2-40B4-BE49-F238E27FC236}">
                  <a16:creationId xmlns:a16="http://schemas.microsoft.com/office/drawing/2014/main" id="{04D5DC4A-7C40-4236-B475-FA6AA43694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09" name="Freeform 30">
              <a:extLst>
                <a:ext uri="{FF2B5EF4-FFF2-40B4-BE49-F238E27FC236}">
                  <a16:creationId xmlns:a16="http://schemas.microsoft.com/office/drawing/2014/main" id="{76858373-C51B-4201-80F4-8033167041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10" name="Freeform 31">
              <a:extLst>
                <a:ext uri="{FF2B5EF4-FFF2-40B4-BE49-F238E27FC236}">
                  <a16:creationId xmlns:a16="http://schemas.microsoft.com/office/drawing/2014/main" id="{D159A53F-DA7E-4CD5-AA84-55B3AC5EEA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11" name="Freeform 32">
              <a:extLst>
                <a:ext uri="{FF2B5EF4-FFF2-40B4-BE49-F238E27FC236}">
                  <a16:creationId xmlns:a16="http://schemas.microsoft.com/office/drawing/2014/main" id="{E4B70A8B-09AC-45AA-952C-242D7E1474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12" name="Rectangle 33">
              <a:extLst>
                <a:ext uri="{FF2B5EF4-FFF2-40B4-BE49-F238E27FC236}">
                  <a16:creationId xmlns:a16="http://schemas.microsoft.com/office/drawing/2014/main" id="{63C8CAD6-F5BE-4961-AC48-2A34FA4E77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13" name="Freeform 34">
              <a:extLst>
                <a:ext uri="{FF2B5EF4-FFF2-40B4-BE49-F238E27FC236}">
                  <a16:creationId xmlns:a16="http://schemas.microsoft.com/office/drawing/2014/main" id="{AEBA7DBD-C171-47A7-9249-562A06AC2B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14" name="Freeform 35">
              <a:extLst>
                <a:ext uri="{FF2B5EF4-FFF2-40B4-BE49-F238E27FC236}">
                  <a16:creationId xmlns:a16="http://schemas.microsoft.com/office/drawing/2014/main" id="{80F934E3-6775-4A9E-8666-7D050E4287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15" name="Freeform 36">
              <a:extLst>
                <a:ext uri="{FF2B5EF4-FFF2-40B4-BE49-F238E27FC236}">
                  <a16:creationId xmlns:a16="http://schemas.microsoft.com/office/drawing/2014/main" id="{F7E8F3A1-E3AE-4A22-82FE-71C4C163AF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16" name="Freeform 37">
              <a:extLst>
                <a:ext uri="{FF2B5EF4-FFF2-40B4-BE49-F238E27FC236}">
                  <a16:creationId xmlns:a16="http://schemas.microsoft.com/office/drawing/2014/main" id="{27DFF928-27F3-44A1-9468-219DD390BE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17" name="Freeform 38">
              <a:extLst>
                <a:ext uri="{FF2B5EF4-FFF2-40B4-BE49-F238E27FC236}">
                  <a16:creationId xmlns:a16="http://schemas.microsoft.com/office/drawing/2014/main" id="{47C61A3E-9A0A-4547-9B8A-DD8CD6D473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18" name="Freeform 39">
              <a:extLst>
                <a:ext uri="{FF2B5EF4-FFF2-40B4-BE49-F238E27FC236}">
                  <a16:creationId xmlns:a16="http://schemas.microsoft.com/office/drawing/2014/main" id="{FC684095-4805-413B-A9EB-63A2417B53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19" name="Freeform 40">
              <a:extLst>
                <a:ext uri="{FF2B5EF4-FFF2-40B4-BE49-F238E27FC236}">
                  <a16:creationId xmlns:a16="http://schemas.microsoft.com/office/drawing/2014/main" id="{AF830B5E-DCF9-4CBD-8746-C5219013D8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20" name="Freeform 41">
              <a:extLst>
                <a:ext uri="{FF2B5EF4-FFF2-40B4-BE49-F238E27FC236}">
                  <a16:creationId xmlns:a16="http://schemas.microsoft.com/office/drawing/2014/main" id="{FE6882C0-1C73-4E53-A884-3202385D7C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21" name="Freeform 42">
              <a:extLst>
                <a:ext uri="{FF2B5EF4-FFF2-40B4-BE49-F238E27FC236}">
                  <a16:creationId xmlns:a16="http://schemas.microsoft.com/office/drawing/2014/main" id="{9611015E-699B-4BA5-A162-8BABC91454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22" name="Freeform 43">
              <a:extLst>
                <a:ext uri="{FF2B5EF4-FFF2-40B4-BE49-F238E27FC236}">
                  <a16:creationId xmlns:a16="http://schemas.microsoft.com/office/drawing/2014/main" id="{8C6A611F-CBE4-46B7-96F6-803B2D2607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23" name="Freeform 44">
              <a:extLst>
                <a:ext uri="{FF2B5EF4-FFF2-40B4-BE49-F238E27FC236}">
                  <a16:creationId xmlns:a16="http://schemas.microsoft.com/office/drawing/2014/main" id="{FDCF0D71-6D32-4B72-B7E1-678BA980A8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24" name="Rectangle 45">
              <a:extLst>
                <a:ext uri="{FF2B5EF4-FFF2-40B4-BE49-F238E27FC236}">
                  <a16:creationId xmlns:a16="http://schemas.microsoft.com/office/drawing/2014/main" id="{FE6E605A-8ECF-47E5-ABDD-B4874FF18F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25" name="Freeform 46">
              <a:extLst>
                <a:ext uri="{FF2B5EF4-FFF2-40B4-BE49-F238E27FC236}">
                  <a16:creationId xmlns:a16="http://schemas.microsoft.com/office/drawing/2014/main" id="{1329BFCB-3C83-438B-8C18-20576CA6B3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26" name="Freeform 47">
              <a:extLst>
                <a:ext uri="{FF2B5EF4-FFF2-40B4-BE49-F238E27FC236}">
                  <a16:creationId xmlns:a16="http://schemas.microsoft.com/office/drawing/2014/main" id="{9E013566-6E0D-4B88-9731-0BBACA1408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27" name="Freeform 48">
              <a:extLst>
                <a:ext uri="{FF2B5EF4-FFF2-40B4-BE49-F238E27FC236}">
                  <a16:creationId xmlns:a16="http://schemas.microsoft.com/office/drawing/2014/main" id="{1668707D-D4E8-40EC-94C2-F83C6E2226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28" name="Freeform 49">
              <a:extLst>
                <a:ext uri="{FF2B5EF4-FFF2-40B4-BE49-F238E27FC236}">
                  <a16:creationId xmlns:a16="http://schemas.microsoft.com/office/drawing/2014/main" id="{0CE0CBC9-140F-475C-93C6-446BDBB76C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29" name="Freeform 50">
              <a:extLst>
                <a:ext uri="{FF2B5EF4-FFF2-40B4-BE49-F238E27FC236}">
                  <a16:creationId xmlns:a16="http://schemas.microsoft.com/office/drawing/2014/main" id="{0ED9FFD9-3111-4C21-8013-063D0A89F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30" name="Freeform 51">
              <a:extLst>
                <a:ext uri="{FF2B5EF4-FFF2-40B4-BE49-F238E27FC236}">
                  <a16:creationId xmlns:a16="http://schemas.microsoft.com/office/drawing/2014/main" id="{C75E760C-E1DB-475D-905D-FC3F430FE3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31" name="Freeform 52">
              <a:extLst>
                <a:ext uri="{FF2B5EF4-FFF2-40B4-BE49-F238E27FC236}">
                  <a16:creationId xmlns:a16="http://schemas.microsoft.com/office/drawing/2014/main" id="{1F4DF02E-1FC7-48AB-8CDA-940C8A5008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32" name="Freeform 53">
              <a:extLst>
                <a:ext uri="{FF2B5EF4-FFF2-40B4-BE49-F238E27FC236}">
                  <a16:creationId xmlns:a16="http://schemas.microsoft.com/office/drawing/2014/main" id="{193ABE5A-1C12-4B38-8078-51A0BAB3C0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33" name="Freeform 54">
              <a:extLst>
                <a:ext uri="{FF2B5EF4-FFF2-40B4-BE49-F238E27FC236}">
                  <a16:creationId xmlns:a16="http://schemas.microsoft.com/office/drawing/2014/main" id="{3A57AD1C-4CC5-4E62-A352-D3B142B9DF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34" name="Freeform 55">
              <a:extLst>
                <a:ext uri="{FF2B5EF4-FFF2-40B4-BE49-F238E27FC236}">
                  <a16:creationId xmlns:a16="http://schemas.microsoft.com/office/drawing/2014/main" id="{646D40AD-4384-42ED-B1A0-A47C165C6D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35" name="Freeform 56">
              <a:extLst>
                <a:ext uri="{FF2B5EF4-FFF2-40B4-BE49-F238E27FC236}">
                  <a16:creationId xmlns:a16="http://schemas.microsoft.com/office/drawing/2014/main" id="{0786C2FA-21FD-4F48-9E96-C5D8E6159E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36" name="Freeform 57">
              <a:extLst>
                <a:ext uri="{FF2B5EF4-FFF2-40B4-BE49-F238E27FC236}">
                  <a16:creationId xmlns:a16="http://schemas.microsoft.com/office/drawing/2014/main" id="{AFE6F50A-21B5-4B98-9C3B-B89FFC6FBA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37" name="Freeform 58">
              <a:extLst>
                <a:ext uri="{FF2B5EF4-FFF2-40B4-BE49-F238E27FC236}">
                  <a16:creationId xmlns:a16="http://schemas.microsoft.com/office/drawing/2014/main" id="{2454210A-9717-44AF-9D76-0426534C35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D0FEB013-AB80-45BB-BF4A-E2F67A6A1D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40" name="Rectangle 139">
              <a:extLst>
                <a:ext uri="{FF2B5EF4-FFF2-40B4-BE49-F238E27FC236}">
                  <a16:creationId xmlns:a16="http://schemas.microsoft.com/office/drawing/2014/main" id="{087A4ABE-83B4-41A8-8EE8-01F27C1916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1" name="Picture 2">
              <a:extLst>
                <a:ext uri="{FF2B5EF4-FFF2-40B4-BE49-F238E27FC236}">
                  <a16:creationId xmlns:a16="http://schemas.microsoft.com/office/drawing/2014/main" id="{46607820-4958-48FC-B280-469FF6BB01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:p14="http://schemas.microsoft.com/office/powerpoint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7" name="Picture 6" descr="A screenshot of a graph&#10;&#10;Description automatically generated">
            <a:extLst>
              <a:ext uri="{FF2B5EF4-FFF2-40B4-BE49-F238E27FC236}">
                <a16:creationId xmlns:a16="http://schemas.microsoft.com/office/drawing/2014/main" id="{7AB7BDE5-35B8-CAB4-ABA5-CC201638F622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rcRect l="9496" r="9496"/>
          <a:stretch/>
        </p:blipFill>
        <p:spPr>
          <a:xfrm>
            <a:off x="3612" y="10"/>
            <a:ext cx="6089742" cy="6857990"/>
          </a:xfrm>
          <a:prstGeom prst="rect">
            <a:avLst/>
          </a:prstGeom>
        </p:spPr>
      </p:pic>
      <p:pic>
        <p:nvPicPr>
          <p:cNvPr id="5" name="Content Placeholder 4" descr="A screen shot of a graph&#10;&#10;Description automatically generated">
            <a:extLst>
              <a:ext uri="{FF2B5EF4-FFF2-40B4-BE49-F238E27FC236}">
                <a16:creationId xmlns:a16="http://schemas.microsoft.com/office/drawing/2014/main" id="{AA140437-28D7-65C5-E5EF-ED46A10C0D23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</a:blip>
          <a:srcRect l="12794" r="32026"/>
          <a:stretch/>
        </p:blipFill>
        <p:spPr>
          <a:xfrm>
            <a:off x="6102258" y="-464"/>
            <a:ext cx="6089742" cy="6858000"/>
          </a:xfrm>
          <a:prstGeom prst="rect">
            <a:avLst/>
          </a:prstGeom>
        </p:spPr>
      </p:pic>
      <p:grpSp>
        <p:nvGrpSpPr>
          <p:cNvPr id="143" name="Group 142">
            <a:extLst>
              <a:ext uri="{FF2B5EF4-FFF2-40B4-BE49-F238E27FC236}">
                <a16:creationId xmlns:a16="http://schemas.microsoft.com/office/drawing/2014/main" id="{DEC7A854-9A78-4DB8-904E-4E08CBDA6D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144" name="Round Diagonal Corner Rectangle 7">
              <a:extLst>
                <a:ext uri="{FF2B5EF4-FFF2-40B4-BE49-F238E27FC236}">
                  <a16:creationId xmlns:a16="http://schemas.microsoft.com/office/drawing/2014/main" id="{A2A82C6B-F723-4D9A-A456-D0F437D288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5" name="Group 144">
              <a:extLst>
                <a:ext uri="{FF2B5EF4-FFF2-40B4-BE49-F238E27FC236}">
                  <a16:creationId xmlns:a16="http://schemas.microsoft.com/office/drawing/2014/main" id="{D220ACA4-C213-4FAC-82D9-46332311E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146" name="Freeform 32">
                <a:extLst>
                  <a:ext uri="{FF2B5EF4-FFF2-40B4-BE49-F238E27FC236}">
                    <a16:creationId xmlns:a16="http://schemas.microsoft.com/office/drawing/2014/main" id="{20C77F63-480C-469D-B452-EA017268D6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47" name="Freeform 33">
                <a:extLst>
                  <a:ext uri="{FF2B5EF4-FFF2-40B4-BE49-F238E27FC236}">
                    <a16:creationId xmlns:a16="http://schemas.microsoft.com/office/drawing/2014/main" id="{0D6CC5CA-ED15-4920-9521-3F64A03945E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48" name="Freeform 34">
                <a:extLst>
                  <a:ext uri="{FF2B5EF4-FFF2-40B4-BE49-F238E27FC236}">
                    <a16:creationId xmlns:a16="http://schemas.microsoft.com/office/drawing/2014/main" id="{C0098FC5-7B71-48CC-9940-22A18B64FB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49" name="Freeform 37">
                <a:extLst>
                  <a:ext uri="{FF2B5EF4-FFF2-40B4-BE49-F238E27FC236}">
                    <a16:creationId xmlns:a16="http://schemas.microsoft.com/office/drawing/2014/main" id="{F4323B9B-1F6A-4351-AC88-73859DEF408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50" name="Freeform 35">
                <a:extLst>
                  <a:ext uri="{FF2B5EF4-FFF2-40B4-BE49-F238E27FC236}">
                    <a16:creationId xmlns:a16="http://schemas.microsoft.com/office/drawing/2014/main" id="{E1A6271B-FA1E-469F-98B8-18979B1D86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51" name="Freeform 36">
                <a:extLst>
                  <a:ext uri="{FF2B5EF4-FFF2-40B4-BE49-F238E27FC236}">
                    <a16:creationId xmlns:a16="http://schemas.microsoft.com/office/drawing/2014/main" id="{FCC25EA5-E7AD-4889-BAE9-E935548286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52" name="Freeform 38">
                <a:extLst>
                  <a:ext uri="{FF2B5EF4-FFF2-40B4-BE49-F238E27FC236}">
                    <a16:creationId xmlns:a16="http://schemas.microsoft.com/office/drawing/2014/main" id="{A933E71F-1651-4E4A-B8C5-848181C8D41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53" name="Freeform 39">
                <a:extLst>
                  <a:ext uri="{FF2B5EF4-FFF2-40B4-BE49-F238E27FC236}">
                    <a16:creationId xmlns:a16="http://schemas.microsoft.com/office/drawing/2014/main" id="{225AB4D3-D061-4F1A-B620-BE8F07EC3B3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54" name="Freeform 40">
                <a:extLst>
                  <a:ext uri="{FF2B5EF4-FFF2-40B4-BE49-F238E27FC236}">
                    <a16:creationId xmlns:a16="http://schemas.microsoft.com/office/drawing/2014/main" id="{4988B013-C7AB-407E-BB31-CFAEC44813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55" name="Rectangle 41">
                <a:extLst>
                  <a:ext uri="{FF2B5EF4-FFF2-40B4-BE49-F238E27FC236}">
                    <a16:creationId xmlns:a16="http://schemas.microsoft.com/office/drawing/2014/main" id="{F74CE165-1F62-4241-8E84-B5A2147F780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56" name="Freeform 32">
                <a:extLst>
                  <a:ext uri="{FF2B5EF4-FFF2-40B4-BE49-F238E27FC236}">
                    <a16:creationId xmlns:a16="http://schemas.microsoft.com/office/drawing/2014/main" id="{54A056B5-4B15-4DA7-8DCB-23C9E58377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57" name="Freeform 33">
                <a:extLst>
                  <a:ext uri="{FF2B5EF4-FFF2-40B4-BE49-F238E27FC236}">
                    <a16:creationId xmlns:a16="http://schemas.microsoft.com/office/drawing/2014/main" id="{8FE3522A-3119-4FE5-AF44-A128BF67F00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58" name="Freeform 34">
                <a:extLst>
                  <a:ext uri="{FF2B5EF4-FFF2-40B4-BE49-F238E27FC236}">
                    <a16:creationId xmlns:a16="http://schemas.microsoft.com/office/drawing/2014/main" id="{2ED483FC-0B6C-4303-8024-15EBB871A9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59" name="Freeform 37">
                <a:extLst>
                  <a:ext uri="{FF2B5EF4-FFF2-40B4-BE49-F238E27FC236}">
                    <a16:creationId xmlns:a16="http://schemas.microsoft.com/office/drawing/2014/main" id="{BA5DF7E8-1B9C-4853-9FE3-F1E558865F4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60" name="Freeform 35">
                <a:extLst>
                  <a:ext uri="{FF2B5EF4-FFF2-40B4-BE49-F238E27FC236}">
                    <a16:creationId xmlns:a16="http://schemas.microsoft.com/office/drawing/2014/main" id="{B1CF0BE4-9990-4E5E-A89F-50814C8DF2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61" name="Freeform 36">
                <a:extLst>
                  <a:ext uri="{FF2B5EF4-FFF2-40B4-BE49-F238E27FC236}">
                    <a16:creationId xmlns:a16="http://schemas.microsoft.com/office/drawing/2014/main" id="{40CC50C8-554E-4798-8D35-ED59EBD86B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62" name="Freeform 38">
                <a:extLst>
                  <a:ext uri="{FF2B5EF4-FFF2-40B4-BE49-F238E27FC236}">
                    <a16:creationId xmlns:a16="http://schemas.microsoft.com/office/drawing/2014/main" id="{273274CB-ED28-48EA-BCC1-CE46DDA227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63" name="Freeform 39">
                <a:extLst>
                  <a:ext uri="{FF2B5EF4-FFF2-40B4-BE49-F238E27FC236}">
                    <a16:creationId xmlns:a16="http://schemas.microsoft.com/office/drawing/2014/main" id="{954B2AB2-ACC6-4779-B813-0E7CB039C5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64" name="Freeform 40">
                <a:extLst>
                  <a:ext uri="{FF2B5EF4-FFF2-40B4-BE49-F238E27FC236}">
                    <a16:creationId xmlns:a16="http://schemas.microsoft.com/office/drawing/2014/main" id="{B516D0FB-EA34-4289-A43D-D3799F5E1B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65" name="Rectangle 41">
                <a:extLst>
                  <a:ext uri="{FF2B5EF4-FFF2-40B4-BE49-F238E27FC236}">
                    <a16:creationId xmlns:a16="http://schemas.microsoft.com/office/drawing/2014/main" id="{F2780C2A-472F-4F8A-927E-D34C96EDB4D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IN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F78430A-F06D-A8A8-8F95-EEEA62509C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2328334"/>
            <a:ext cx="6858000" cy="136789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/>
              <a:t>Demographic Analysis</a:t>
            </a:r>
          </a:p>
        </p:txBody>
      </p: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D5C75924-618C-47AD-8202-8A078F7E7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  <a:endCxn id="8" idx="3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3354" y="-464"/>
            <a:ext cx="2646" cy="2235664"/>
          </a:xfrm>
          <a:prstGeom prst="line">
            <a:avLst/>
          </a:prstGeom>
          <a:solidFill>
            <a:schemeClr val="tx2">
              <a:alpha val="60000"/>
            </a:schemeClr>
          </a:solidFill>
          <a:ln w="19050">
            <a:solidFill>
              <a:schemeClr val="tx2">
                <a:alpha val="60000"/>
              </a:schemeClr>
            </a:solidFill>
          </a:ln>
          <a:effectLst>
            <a:outerShdw blurRad="50800" dist="38100" dir="2700000" algn="tl" rotWithShape="0">
              <a:srgbClr val="000000">
                <a:alpha val="58000"/>
              </a:srgbClr>
            </a:outerShdw>
          </a:effectLst>
        </p:spPr>
      </p:cxnSp>
      <p:cxnSp>
        <p:nvCxnSpPr>
          <p:cNvPr id="169" name="Straight Connector 168">
            <a:extLst>
              <a:ext uri="{FF2B5EF4-FFF2-40B4-BE49-F238E27FC236}">
                <a16:creationId xmlns:a16="http://schemas.microsoft.com/office/drawing/2014/main" id="{6D87DDB9-98D5-4240-BBCD-038E6D26FB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89914" y="4626783"/>
            <a:ext cx="2646" cy="2235664"/>
          </a:xfrm>
          <a:prstGeom prst="line">
            <a:avLst/>
          </a:prstGeom>
          <a:solidFill>
            <a:schemeClr val="tx2">
              <a:alpha val="60000"/>
            </a:schemeClr>
          </a:solidFill>
          <a:ln w="19050">
            <a:solidFill>
              <a:schemeClr val="tx2">
                <a:alpha val="60000"/>
              </a:schemeClr>
            </a:solidFill>
          </a:ln>
          <a:effectLst>
            <a:outerShdw blurRad="50800" dist="38100" dir="2700000" algn="tl" rotWithShape="0">
              <a:srgbClr val="000000">
                <a:alpha val="58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3691440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E76CD-8897-83FA-C962-7C9842591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Churn Reasons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A8833DB-49E9-5E12-3A34-C1F03120CB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7643" y="1982788"/>
            <a:ext cx="4165139" cy="3541712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838FE84-91B7-21E7-39D4-B89FF3450C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6552" y="1982788"/>
            <a:ext cx="5296639" cy="81926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3641C68-ADF4-8386-4D2C-992863A345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6552" y="3013620"/>
            <a:ext cx="5296639" cy="8954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329AEBD-3AD7-5891-2705-37ADC9AC45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06552" y="4444574"/>
            <a:ext cx="5296639" cy="762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22265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93813dd7ca6ad654711aa0ab317e03a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f11dc0ce689dd3925e84e4e35398c6e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C03EF818-EDF6-480C-9B86-0A3B979BCCF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C8C32A8-E4D9-473C-833A-8950C6E7C09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518BD99-41E9-467C-9777-74587F83171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Modern design</Template>
  <TotalTime>1442</TotalTime>
  <Words>618</Words>
  <Application>Microsoft Office PowerPoint</Application>
  <PresentationFormat>Widescreen</PresentationFormat>
  <Paragraphs>83</Paragraphs>
  <Slides>17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Tw Cen MT</vt:lpstr>
      <vt:lpstr>Wingdings</vt:lpstr>
      <vt:lpstr>Circuit</vt:lpstr>
      <vt:lpstr>Telecom Churn Project Case Study</vt:lpstr>
      <vt:lpstr>PowerPoint Presentation</vt:lpstr>
      <vt:lpstr>Data Sources </vt:lpstr>
      <vt:lpstr>PowerPoint Presentation</vt:lpstr>
      <vt:lpstr>Methodology</vt:lpstr>
      <vt:lpstr>PowerPoint Presentation</vt:lpstr>
      <vt:lpstr>Data Overview</vt:lpstr>
      <vt:lpstr>Demographic Analysis</vt:lpstr>
      <vt:lpstr>Churn Reasons</vt:lpstr>
      <vt:lpstr>Customer Profiles</vt:lpstr>
      <vt:lpstr>Payment Methods Analysis</vt:lpstr>
      <vt:lpstr>Phone Service Analysis</vt:lpstr>
      <vt:lpstr>PowerPoint Presentation</vt:lpstr>
      <vt:lpstr>Contract Types</vt:lpstr>
      <vt:lpstr>Actionable Recommendations to Reduce Churn 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1211-Niraj Kashid</dc:creator>
  <cp:lastModifiedBy>1211-Niraj Kashid</cp:lastModifiedBy>
  <cp:revision>5</cp:revision>
  <dcterms:created xsi:type="dcterms:W3CDTF">2024-08-07T06:06:09Z</dcterms:created>
  <dcterms:modified xsi:type="dcterms:W3CDTF">2024-08-08T06:41:43Z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